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42" r:id="rId5"/>
  </p:sldMasterIdLst>
  <p:notesMasterIdLst>
    <p:notesMasterId r:id="rId26"/>
  </p:notesMasterIdLst>
  <p:handoutMasterIdLst>
    <p:handoutMasterId r:id="rId27"/>
  </p:handoutMasterIdLst>
  <p:sldIdLst>
    <p:sldId id="1720" r:id="rId6"/>
    <p:sldId id="4311" r:id="rId7"/>
    <p:sldId id="1935" r:id="rId8"/>
    <p:sldId id="4312" r:id="rId9"/>
    <p:sldId id="4313" r:id="rId10"/>
    <p:sldId id="4314" r:id="rId11"/>
    <p:sldId id="4315" r:id="rId12"/>
    <p:sldId id="4316" r:id="rId13"/>
    <p:sldId id="4317" r:id="rId14"/>
    <p:sldId id="4318" r:id="rId15"/>
    <p:sldId id="4319" r:id="rId16"/>
    <p:sldId id="4320" r:id="rId17"/>
    <p:sldId id="4321" r:id="rId18"/>
    <p:sldId id="4322" r:id="rId19"/>
    <p:sldId id="4323" r:id="rId20"/>
    <p:sldId id="4324" r:id="rId21"/>
    <p:sldId id="4325" r:id="rId22"/>
    <p:sldId id="4326" r:id="rId23"/>
    <p:sldId id="4327" r:id="rId24"/>
    <p:sldId id="4328" r:id="rId25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4"/>
    <a:srgbClr val="00188F"/>
    <a:srgbClr val="00BCF2"/>
    <a:srgbClr val="E81123"/>
    <a:srgbClr val="008272"/>
    <a:srgbClr val="D83B01"/>
    <a:srgbClr val="32145A"/>
    <a:srgbClr val="FF8C00"/>
    <a:srgbClr val="E3008C"/>
    <a:srgbClr val="BAD8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22" autoAdjust="0"/>
    <p:restoredTop sz="75170" autoAdjust="0"/>
  </p:normalViewPr>
  <p:slideViewPr>
    <p:cSldViewPr snapToGrid="0">
      <p:cViewPr varScale="1">
        <p:scale>
          <a:sx n="94" d="100"/>
          <a:sy n="94" d="100"/>
        </p:scale>
        <p:origin x="1592" y="200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 Dockendorf" userId="4a0f6346-05ca-4bca-b8e5-b8d6481eb189" providerId="ADAL" clId="{552F6093-94E7-D040-B5A5-7E92D1924124}"/>
    <pc:docChg chg="modSld">
      <pc:chgData name="Scott Dockendorf" userId="4a0f6346-05ca-4bca-b8e5-b8d6481eb189" providerId="ADAL" clId="{552F6093-94E7-D040-B5A5-7E92D1924124}" dt="2019-05-09T09:40:23.814" v="0" actId="113"/>
      <pc:docMkLst>
        <pc:docMk/>
      </pc:docMkLst>
      <pc:sldChg chg="modSp">
        <pc:chgData name="Scott Dockendorf" userId="4a0f6346-05ca-4bca-b8e5-b8d6481eb189" providerId="ADAL" clId="{552F6093-94E7-D040-B5A5-7E92D1924124}" dt="2019-05-09T09:40:23.814" v="0" actId="113"/>
        <pc:sldMkLst>
          <pc:docMk/>
          <pc:sldMk cId="3993464391" sldId="4317"/>
        </pc:sldMkLst>
        <pc:spChg chg="mod">
          <ac:chgData name="Scott Dockendorf" userId="4a0f6346-05ca-4bca-b8e5-b8d6481eb189" providerId="ADAL" clId="{552F6093-94E7-D040-B5A5-7E92D1924124}" dt="2019-05-09T09:40:23.814" v="0" actId="113"/>
          <ac:spMkLst>
            <pc:docMk/>
            <pc:sldMk cId="3993464391" sldId="4317"/>
            <ac:spMk id="12" creationId="{D59C6FEA-B67C-448D-A313-DD67E2D79AE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5/9/19 4:38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5/9/19 4:38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072DC8-D49D-432C-9D46-A7718B5F5490}" type="datetime8">
              <a:rPr lang="en-US" smtClean="0"/>
              <a:t>5/9/19 4:38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106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Modern </a:t>
            </a:r>
            <a:r>
              <a:rPr lang="en-US" dirty="0" err="1"/>
              <a:t>.net</a:t>
            </a:r>
            <a:r>
              <a:rPr lang="en-US" dirty="0"/>
              <a:t>, fastest moving version of </a:t>
            </a:r>
            <a:r>
              <a:rPr lang="en-US" dirty="0" err="1"/>
              <a:t>.net</a:t>
            </a:r>
            <a:r>
              <a:rPr lang="en-US" dirty="0"/>
              <a:t>, cool enhancements </a:t>
            </a:r>
          </a:p>
          <a:p>
            <a:r>
              <a:rPr lang="en-US" dirty="0"/>
              <a:t>Don’t worry which version of </a:t>
            </a:r>
            <a:r>
              <a:rPr lang="en-US" dirty="0" err="1"/>
              <a:t>.net</a:t>
            </a:r>
            <a:r>
              <a:rPr lang="en-US" dirty="0"/>
              <a:t> is installed on the box – embed with the app</a:t>
            </a:r>
          </a:p>
          <a:p>
            <a:r>
              <a:rPr lang="en-US" dirty="0"/>
              <a:t>Click a checkbox and embed the assemblies into a single EXE </a:t>
            </a:r>
          </a:p>
          <a:p>
            <a:r>
              <a:rPr lang="en-US" dirty="0"/>
              <a:t>Latest BCL with latest features </a:t>
            </a:r>
          </a:p>
          <a:p>
            <a:r>
              <a:rPr lang="en-US" dirty="0"/>
              <a:t>30% improvement from WinForms to </a:t>
            </a:r>
            <a:r>
              <a:rPr lang="en-US" dirty="0" err="1"/>
              <a:t>.net</a:t>
            </a:r>
            <a:r>
              <a:rPr lang="en-US" dirty="0"/>
              <a:t> core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5/9/19 4:38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785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Modern </a:t>
            </a:r>
            <a:r>
              <a:rPr lang="en-US" dirty="0" err="1"/>
              <a:t>.net</a:t>
            </a:r>
            <a:r>
              <a:rPr lang="en-US" dirty="0"/>
              <a:t>, fastest moving version of </a:t>
            </a:r>
            <a:r>
              <a:rPr lang="en-US" dirty="0" err="1"/>
              <a:t>.net</a:t>
            </a:r>
            <a:r>
              <a:rPr lang="en-US" dirty="0"/>
              <a:t>, cool enhancements </a:t>
            </a:r>
          </a:p>
          <a:p>
            <a:r>
              <a:rPr lang="en-US" dirty="0"/>
              <a:t>Don’t worry which version of </a:t>
            </a:r>
            <a:r>
              <a:rPr lang="en-US" dirty="0" err="1"/>
              <a:t>.net</a:t>
            </a:r>
            <a:r>
              <a:rPr lang="en-US" dirty="0"/>
              <a:t> is installed on the box – embed with the app</a:t>
            </a:r>
          </a:p>
          <a:p>
            <a:r>
              <a:rPr lang="en-US" dirty="0"/>
              <a:t>Click a checkbox and embed the assemblies into a single EXE </a:t>
            </a:r>
          </a:p>
          <a:p>
            <a:r>
              <a:rPr lang="en-US" dirty="0"/>
              <a:t>Latest BCL with latest features </a:t>
            </a:r>
          </a:p>
          <a:p>
            <a:r>
              <a:rPr lang="en-US" dirty="0"/>
              <a:t>30% improvement from WinForms to </a:t>
            </a:r>
            <a:r>
              <a:rPr lang="en-US" dirty="0" err="1"/>
              <a:t>.net</a:t>
            </a:r>
            <a:r>
              <a:rPr lang="en-US" dirty="0"/>
              <a:t> core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5/9/19 4:38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641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Contract that all </a:t>
            </a:r>
            <a:r>
              <a:rPr lang="en-US" dirty="0" err="1"/>
              <a:t>.net</a:t>
            </a:r>
            <a:r>
              <a:rPr lang="en-US" dirty="0"/>
              <a:t> libraries must implement</a:t>
            </a:r>
          </a:p>
          <a:p>
            <a:r>
              <a:rPr lang="en-US" dirty="0"/>
              <a:t>Adding previous </a:t>
            </a:r>
            <a:r>
              <a:rPr lang="en-US" dirty="0" err="1"/>
              <a:t>.net</a:t>
            </a:r>
            <a:r>
              <a:rPr lang="en-US" dirty="0"/>
              <a:t> core types to BCL Types in </a:t>
            </a:r>
            <a:r>
              <a:rPr lang="en-US" dirty="0" err="1"/>
              <a:t>.net</a:t>
            </a:r>
            <a:r>
              <a:rPr lang="en-US" dirty="0"/>
              <a:t> Standard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5/9/19 4:38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296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– ASP.NET </a:t>
            </a:r>
            <a:r>
              <a:rPr lang="en-US" dirty="0" err="1"/>
              <a:t>WebAPI</a:t>
            </a:r>
            <a:r>
              <a:rPr lang="en-US" dirty="0"/>
              <a:t> RESTful via JSON</a:t>
            </a:r>
          </a:p>
          <a:p>
            <a:r>
              <a:rPr lang="en-US" dirty="0"/>
              <a:t>But customers want contracts and binary support</a:t>
            </a:r>
          </a:p>
          <a:p>
            <a:r>
              <a:rPr lang="en-US" dirty="0"/>
              <a:t>Interoperability - Your </a:t>
            </a:r>
            <a:r>
              <a:rPr lang="en-US" dirty="0" err="1"/>
              <a:t>gRPC</a:t>
            </a:r>
            <a:r>
              <a:rPr lang="en-US" dirty="0"/>
              <a:t> application can be called by other platforms </a:t>
            </a:r>
          </a:p>
          <a:p>
            <a:endParaRPr lang="en-US" dirty="0"/>
          </a:p>
          <a:p>
            <a:r>
              <a:rPr lang="en-US" dirty="0"/>
              <a:t>Up to now, ASP.NET is focused on UI &amp; APIs but wasn’t </a:t>
            </a:r>
            <a:r>
              <a:rPr lang="en-US" dirty="0" err="1"/>
              <a:t>condusive</a:t>
            </a:r>
            <a:r>
              <a:rPr lang="en-US" dirty="0"/>
              <a:t> for background processes/daemons </a:t>
            </a:r>
          </a:p>
          <a:p>
            <a:r>
              <a:rPr lang="en-US" dirty="0"/>
              <a:t>That that created Web Roles in Azure know what I am talking about </a:t>
            </a:r>
          </a:p>
          <a:p>
            <a:r>
              <a:rPr lang="en-US" dirty="0"/>
              <a:t>Now daemons with access to </a:t>
            </a:r>
            <a:r>
              <a:rPr lang="en-US" dirty="0" err="1"/>
              <a:t>.net</a:t>
            </a:r>
            <a:r>
              <a:rPr lang="en-US" dirty="0"/>
              <a:t> core </a:t>
            </a:r>
          </a:p>
          <a:p>
            <a:endParaRPr lang="en-US" dirty="0"/>
          </a:p>
          <a:p>
            <a:r>
              <a:rPr lang="en-US" dirty="0"/>
              <a:t>Securing partner with open source identity project to secure your APIs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5/9/19 4:38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0722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5/9/19 4:38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4277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5/9/19 4:38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761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5/9/19 4:38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960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 types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5/9/19 4:38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58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 types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5/9/19 4:38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472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Modern </a:t>
            </a:r>
            <a:r>
              <a:rPr lang="en-US" dirty="0" err="1"/>
              <a:t>.net</a:t>
            </a:r>
            <a:r>
              <a:rPr lang="en-US" dirty="0"/>
              <a:t>, fastest moving version of </a:t>
            </a:r>
            <a:r>
              <a:rPr lang="en-US" dirty="0" err="1"/>
              <a:t>.net</a:t>
            </a:r>
            <a:r>
              <a:rPr lang="en-US" dirty="0"/>
              <a:t>, cool enhancements </a:t>
            </a:r>
          </a:p>
          <a:p>
            <a:r>
              <a:rPr lang="en-US" dirty="0"/>
              <a:t>Don’t worry which version of </a:t>
            </a:r>
            <a:r>
              <a:rPr lang="en-US" dirty="0" err="1"/>
              <a:t>.net</a:t>
            </a:r>
            <a:r>
              <a:rPr lang="en-US" dirty="0"/>
              <a:t> is installed on the box – embed with the app</a:t>
            </a:r>
          </a:p>
          <a:p>
            <a:r>
              <a:rPr lang="en-US" dirty="0"/>
              <a:t>Click a checkbox and embed the assemblies into a single EXE </a:t>
            </a:r>
          </a:p>
          <a:p>
            <a:r>
              <a:rPr lang="en-US" dirty="0"/>
              <a:t>Latest BCL with latest features </a:t>
            </a:r>
          </a:p>
          <a:p>
            <a:r>
              <a:rPr lang="en-US" dirty="0"/>
              <a:t>30% improvement from WinForms to </a:t>
            </a:r>
            <a:r>
              <a:rPr lang="en-US" dirty="0" err="1"/>
              <a:t>.net</a:t>
            </a:r>
            <a:r>
              <a:rPr lang="en-US" dirty="0"/>
              <a:t> core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5/9/19 4:38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811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Modern </a:t>
            </a:r>
            <a:r>
              <a:rPr lang="en-US" dirty="0" err="1"/>
              <a:t>.net</a:t>
            </a:r>
            <a:r>
              <a:rPr lang="en-US" dirty="0"/>
              <a:t>, fastest moving version of </a:t>
            </a:r>
            <a:r>
              <a:rPr lang="en-US" dirty="0" err="1"/>
              <a:t>.net</a:t>
            </a:r>
            <a:r>
              <a:rPr lang="en-US" dirty="0"/>
              <a:t>, cool enhancements </a:t>
            </a:r>
          </a:p>
          <a:p>
            <a:r>
              <a:rPr lang="en-US" dirty="0"/>
              <a:t>Don’t worry which version of </a:t>
            </a:r>
            <a:r>
              <a:rPr lang="en-US" dirty="0" err="1"/>
              <a:t>.net</a:t>
            </a:r>
            <a:r>
              <a:rPr lang="en-US" dirty="0"/>
              <a:t> is installed on the box – embed with the app</a:t>
            </a:r>
          </a:p>
          <a:p>
            <a:r>
              <a:rPr lang="en-US" dirty="0"/>
              <a:t>Click a checkbox and embed the assemblies into a single EXE </a:t>
            </a:r>
          </a:p>
          <a:p>
            <a:r>
              <a:rPr lang="en-US" dirty="0"/>
              <a:t>Latest BCL with latest features </a:t>
            </a:r>
          </a:p>
          <a:p>
            <a:r>
              <a:rPr lang="en-US" dirty="0"/>
              <a:t>30% improvement from WinForms to </a:t>
            </a:r>
            <a:r>
              <a:rPr lang="en-US" dirty="0" err="1"/>
              <a:t>.net</a:t>
            </a:r>
            <a:r>
              <a:rPr lang="en-US" dirty="0"/>
              <a:t> core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5/9/19 4:38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985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Modern </a:t>
            </a:r>
            <a:r>
              <a:rPr lang="en-US" dirty="0" err="1"/>
              <a:t>.net</a:t>
            </a:r>
            <a:r>
              <a:rPr lang="en-US" dirty="0"/>
              <a:t>, fastest moving version of </a:t>
            </a:r>
            <a:r>
              <a:rPr lang="en-US" dirty="0" err="1"/>
              <a:t>.net</a:t>
            </a:r>
            <a:r>
              <a:rPr lang="en-US" dirty="0"/>
              <a:t>, cool enhancements </a:t>
            </a:r>
          </a:p>
          <a:p>
            <a:r>
              <a:rPr lang="en-US" dirty="0"/>
              <a:t>Don’t worry which version of </a:t>
            </a:r>
            <a:r>
              <a:rPr lang="en-US" dirty="0" err="1"/>
              <a:t>.net</a:t>
            </a:r>
            <a:r>
              <a:rPr lang="en-US" dirty="0"/>
              <a:t> is installed on the box – embed with the app</a:t>
            </a:r>
          </a:p>
          <a:p>
            <a:r>
              <a:rPr lang="en-US" dirty="0"/>
              <a:t>Click a checkbox and embed the assemblies into a single EXE </a:t>
            </a:r>
          </a:p>
          <a:p>
            <a:r>
              <a:rPr lang="en-US" dirty="0"/>
              <a:t>Latest BCL with latest features </a:t>
            </a:r>
          </a:p>
          <a:p>
            <a:r>
              <a:rPr lang="en-US" dirty="0"/>
              <a:t>30% improvement from WinForms to </a:t>
            </a:r>
            <a:r>
              <a:rPr lang="en-US" dirty="0" err="1"/>
              <a:t>.net</a:t>
            </a:r>
            <a:r>
              <a:rPr lang="en-US" dirty="0"/>
              <a:t> core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5/9/19 4:38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01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Modern </a:t>
            </a:r>
            <a:r>
              <a:rPr lang="en-US" dirty="0" err="1"/>
              <a:t>.net</a:t>
            </a:r>
            <a:r>
              <a:rPr lang="en-US" dirty="0"/>
              <a:t>, fastest moving version of </a:t>
            </a:r>
            <a:r>
              <a:rPr lang="en-US" dirty="0" err="1"/>
              <a:t>.net</a:t>
            </a:r>
            <a:r>
              <a:rPr lang="en-US" dirty="0"/>
              <a:t>, cool enhancements </a:t>
            </a:r>
          </a:p>
          <a:p>
            <a:r>
              <a:rPr lang="en-US" dirty="0"/>
              <a:t>Don’t worry which version of </a:t>
            </a:r>
            <a:r>
              <a:rPr lang="en-US" dirty="0" err="1"/>
              <a:t>.net</a:t>
            </a:r>
            <a:r>
              <a:rPr lang="en-US" dirty="0"/>
              <a:t> is installed on the box – embed with the app</a:t>
            </a:r>
          </a:p>
          <a:p>
            <a:r>
              <a:rPr lang="en-US" dirty="0"/>
              <a:t>Click a checkbox and embed the assemblies into a single EXE </a:t>
            </a:r>
          </a:p>
          <a:p>
            <a:r>
              <a:rPr lang="en-US" dirty="0"/>
              <a:t>Latest BCL with latest features </a:t>
            </a:r>
          </a:p>
          <a:p>
            <a:r>
              <a:rPr lang="en-US" dirty="0"/>
              <a:t>30% improvement from WinForms to </a:t>
            </a:r>
            <a:r>
              <a:rPr lang="en-US" dirty="0" err="1"/>
              <a:t>.net</a:t>
            </a:r>
            <a:r>
              <a:rPr lang="en-US" dirty="0"/>
              <a:t> core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5/9/19 4:38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850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Modern </a:t>
            </a:r>
            <a:r>
              <a:rPr lang="en-US" dirty="0" err="1"/>
              <a:t>.net</a:t>
            </a:r>
            <a:r>
              <a:rPr lang="en-US" dirty="0"/>
              <a:t>, fastest moving version of </a:t>
            </a:r>
            <a:r>
              <a:rPr lang="en-US" dirty="0" err="1"/>
              <a:t>.net</a:t>
            </a:r>
            <a:r>
              <a:rPr lang="en-US" dirty="0"/>
              <a:t>, cool enhancements </a:t>
            </a:r>
          </a:p>
          <a:p>
            <a:r>
              <a:rPr lang="en-US" dirty="0"/>
              <a:t>Don’t worry which version of </a:t>
            </a:r>
            <a:r>
              <a:rPr lang="en-US" dirty="0" err="1"/>
              <a:t>.net</a:t>
            </a:r>
            <a:r>
              <a:rPr lang="en-US" dirty="0"/>
              <a:t> is installed on the box – embed with the app</a:t>
            </a:r>
          </a:p>
          <a:p>
            <a:r>
              <a:rPr lang="en-US" dirty="0"/>
              <a:t>Click a checkbox and embed the assemblies into a single EXE </a:t>
            </a:r>
          </a:p>
          <a:p>
            <a:r>
              <a:rPr lang="en-US" dirty="0"/>
              <a:t>Latest BCL with latest features </a:t>
            </a:r>
          </a:p>
          <a:p>
            <a:r>
              <a:rPr lang="en-US" dirty="0"/>
              <a:t>30% improvement from WinForms to </a:t>
            </a:r>
            <a:r>
              <a:rPr lang="en-US" dirty="0" err="1"/>
              <a:t>.net</a:t>
            </a:r>
            <a:r>
              <a:rPr lang="en-US" dirty="0"/>
              <a:t> core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5/9/19 4:38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448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BB89D76-F7EC-4998-816E-1AEF7A51BD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500" t="73146" r="27485"/>
          <a:stretch/>
        </p:blipFill>
        <p:spPr>
          <a:xfrm>
            <a:off x="7131050" y="-63500"/>
            <a:ext cx="5060950" cy="154537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8A163C-6938-402F-928F-D9DB9DE804AF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9A369E-6943-4DDC-A52C-35729DDD02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13201" y="1238904"/>
            <a:ext cx="8432727" cy="575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95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6EA43983-5C3B-43E8-A3B2-DDBACC8293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424940-F61C-4919-AF11-C35240233E14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527698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Picture 8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F2BF6DEB-38CB-4EA5-BE69-0D56C17CDC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4CE6B9-C2B3-4A16-944B-EC021B8C3B50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605435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Picture 5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C0699BC4-7724-4A5C-8057-6556211FF5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F47BDA-221E-4A96-90BD-A26E648D77A9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853372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4769A96C-1F8C-4A28-9626-3016CF5A34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243143" y="5976430"/>
            <a:ext cx="1366245" cy="292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DDD5B5-A158-48FE-B5BA-EF92CA9A1AFA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242948" y="5976430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B22FF-2810-4C45-BB64-2E5ECA6711F2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242948" y="5976430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6CA0B8-C6AA-4272-B29A-2432D489FACA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4261402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53D0E1-2E88-4825-A2D4-E566FC9C18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013200" y="1238904"/>
            <a:ext cx="8432729" cy="57547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1FF314-DDCD-45D7-B7F0-2F1A86123014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6B6FB0-051D-46F2-A647-CF503FB724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70000"/>
          </a:blip>
          <a:srcRect l="12575" t="73146" r="27409"/>
          <a:stretch/>
        </p:blipFill>
        <p:spPr>
          <a:xfrm>
            <a:off x="7131051" y="-63500"/>
            <a:ext cx="5060950" cy="154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24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286650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 userDrawn="1">
          <p15:clr>
            <a:srgbClr val="C35EA4"/>
          </p15:clr>
        </p15:guide>
        <p15:guide id="11" pos="2993">
          <p15:clr>
            <a:srgbClr val="5ACBF0"/>
          </p15:clr>
        </p15:guide>
        <p15:guide id="12" pos="3543" userDrawn="1">
          <p15:clr>
            <a:srgbClr val="A4A3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892293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 userDrawn="1">
          <p15:clr>
            <a:srgbClr val="C35EA4"/>
          </p15:clr>
        </p15:guide>
        <p15:guide id="8" pos="3544" userDrawn="1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2951245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 userDrawn="1">
          <p15:clr>
            <a:srgbClr val="C35EA4"/>
          </p15:clr>
        </p15:guide>
        <p15:guide id="5" pos="2993">
          <p15:clr>
            <a:srgbClr val="5ACBF0"/>
          </p15:clr>
        </p15:guide>
        <p15:guide id="6" pos="3547" userDrawn="1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54920234-9C55-43BF-8FBB-243C61CF9B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3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B8E4B8-DDAB-4200-9EE3-2BD9BE2DFA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4B7AB-398B-4A7F-855A-8DC52778F1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id="{A460CCCF-4A8F-4C25-A420-E690A10C87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3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53D0E1-2E88-4825-A2D4-E566FC9C18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3200" y="1238904"/>
            <a:ext cx="8432729" cy="57547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1FF314-DDCD-45D7-B7F0-2F1A86123014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6B6FB0-051D-46F2-A647-CF503FB724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l="12575" t="73146" r="27409"/>
          <a:stretch/>
        </p:blipFill>
        <p:spPr>
          <a:xfrm>
            <a:off x="7131051" y="-63500"/>
            <a:ext cx="5060950" cy="154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19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257504-D4F0-45F1-97EC-EFD0456CFE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3B5D3D-A747-4BB9-A48C-15080DF0F8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51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31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5DFAE61-01F8-4FDA-AD83-AEB7CFE0EA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84787" y="5922334"/>
            <a:ext cx="841951" cy="89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347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033D55B-F61A-48E5-891C-F971584B9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72FC08-101E-FD45-98D4-BA5238BA2D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93233" y="0"/>
            <a:ext cx="994629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B7EB77-ADDA-40AC-A631-33EAADA9DEB7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4232976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ll title - half page (dark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391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41958B7-CE9C-4B67-A849-E0B8FF21C0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787" y="5922334"/>
            <a:ext cx="841951" cy="89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316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8A163C-6938-402F-928F-D9DB9DE804AF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57B752-6712-424F-9CFE-039F113F70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2500" t="73146" r="27485"/>
          <a:stretch/>
        </p:blipFill>
        <p:spPr>
          <a:xfrm>
            <a:off x="7131050" y="-63500"/>
            <a:ext cx="5060950" cy="1545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53F554-8FB8-44E8-B567-F6A15DF461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13201" y="1238904"/>
            <a:ext cx="8432727" cy="575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03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9F6D72-A1FE-46E7-93FD-58185AF55F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80635" y="1043610"/>
            <a:ext cx="8496512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94C529-745E-4B24-9F03-CF2DC7B48E9D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401647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9FBFC78E-B822-4815-BCC6-5ED8DB4F05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C582E6-7B3B-4A9A-8B8E-69F14676ECA2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56735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B0888E68-482F-4D77-A665-3E01FCCE8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75DD16-3F07-497C-BBBD-EA460C320CE1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186634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Picture 8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F2BF6DEB-38CB-4EA5-BE69-0D56C17CDC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39B642-A01F-4E74-A152-9627779FF545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687902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8" name="Picture 7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DFE27BE0-7945-403A-8126-82BC9F4341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3EE3F4-CDD5-4D6F-A288-277C900B3C0F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764052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66AA254B-377B-433F-8002-0E2FE6473A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AAC1CF-1557-4BC0-9B01-188F44C765B6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241173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6CAE47EF-E2BB-4144-A019-3C805D27E3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442999-E509-4B76-A98B-D7D7AB9716D6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68683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909A9F9-3DB4-46DC-8390-B565E2830B33}"/>
              </a:ext>
            </a:extLst>
          </p:cNvPr>
          <p:cNvSpPr/>
          <p:nvPr userDrawn="1"/>
        </p:nvSpPr>
        <p:spPr bwMode="auto">
          <a:xfrm>
            <a:off x="10124440" y="5735320"/>
            <a:ext cx="1539240" cy="599439"/>
          </a:xfrm>
          <a:custGeom>
            <a:avLst/>
            <a:gdLst>
              <a:gd name="connsiteX0" fmla="*/ 1280160 w 1539240"/>
              <a:gd name="connsiteY0" fmla="*/ 228600 h 604520"/>
              <a:gd name="connsiteX1" fmla="*/ 1280160 w 1539240"/>
              <a:gd name="connsiteY1" fmla="*/ 228600 h 604520"/>
              <a:gd name="connsiteX2" fmla="*/ 1422400 w 1539240"/>
              <a:gd name="connsiteY2" fmla="*/ 238760 h 604520"/>
              <a:gd name="connsiteX3" fmla="*/ 1452880 w 1539240"/>
              <a:gd name="connsiteY3" fmla="*/ 248920 h 604520"/>
              <a:gd name="connsiteX4" fmla="*/ 1483360 w 1539240"/>
              <a:gd name="connsiteY4" fmla="*/ 269240 h 604520"/>
              <a:gd name="connsiteX5" fmla="*/ 1493520 w 1539240"/>
              <a:gd name="connsiteY5" fmla="*/ 284480 h 604520"/>
              <a:gd name="connsiteX6" fmla="*/ 1508760 w 1539240"/>
              <a:gd name="connsiteY6" fmla="*/ 294640 h 604520"/>
              <a:gd name="connsiteX7" fmla="*/ 1529080 w 1539240"/>
              <a:gd name="connsiteY7" fmla="*/ 325120 h 604520"/>
              <a:gd name="connsiteX8" fmla="*/ 1539240 w 1539240"/>
              <a:gd name="connsiteY8" fmla="*/ 340360 h 604520"/>
              <a:gd name="connsiteX9" fmla="*/ 1534160 w 1539240"/>
              <a:gd name="connsiteY9" fmla="*/ 426720 h 604520"/>
              <a:gd name="connsiteX10" fmla="*/ 1513840 w 1539240"/>
              <a:gd name="connsiteY10" fmla="*/ 508000 h 604520"/>
              <a:gd name="connsiteX11" fmla="*/ 1508760 w 1539240"/>
              <a:gd name="connsiteY11" fmla="*/ 523240 h 604520"/>
              <a:gd name="connsiteX12" fmla="*/ 1493520 w 1539240"/>
              <a:gd name="connsiteY12" fmla="*/ 538480 h 604520"/>
              <a:gd name="connsiteX13" fmla="*/ 1447800 w 1539240"/>
              <a:gd name="connsiteY13" fmla="*/ 553720 h 604520"/>
              <a:gd name="connsiteX14" fmla="*/ 1432560 w 1539240"/>
              <a:gd name="connsiteY14" fmla="*/ 558800 h 604520"/>
              <a:gd name="connsiteX15" fmla="*/ 1417320 w 1539240"/>
              <a:gd name="connsiteY15" fmla="*/ 563880 h 604520"/>
              <a:gd name="connsiteX16" fmla="*/ 1203960 w 1539240"/>
              <a:gd name="connsiteY16" fmla="*/ 574040 h 604520"/>
              <a:gd name="connsiteX17" fmla="*/ 497840 w 1539240"/>
              <a:gd name="connsiteY17" fmla="*/ 579120 h 604520"/>
              <a:gd name="connsiteX18" fmla="*/ 447040 w 1539240"/>
              <a:gd name="connsiteY18" fmla="*/ 589280 h 604520"/>
              <a:gd name="connsiteX19" fmla="*/ 421640 w 1539240"/>
              <a:gd name="connsiteY19" fmla="*/ 594360 h 604520"/>
              <a:gd name="connsiteX20" fmla="*/ 406400 w 1539240"/>
              <a:gd name="connsiteY20" fmla="*/ 599440 h 604520"/>
              <a:gd name="connsiteX21" fmla="*/ 381000 w 1539240"/>
              <a:gd name="connsiteY21" fmla="*/ 604520 h 604520"/>
              <a:gd name="connsiteX22" fmla="*/ 223520 w 1539240"/>
              <a:gd name="connsiteY22" fmla="*/ 599440 h 604520"/>
              <a:gd name="connsiteX23" fmla="*/ 157480 w 1539240"/>
              <a:gd name="connsiteY23" fmla="*/ 589280 h 604520"/>
              <a:gd name="connsiteX24" fmla="*/ 116840 w 1539240"/>
              <a:gd name="connsiteY24" fmla="*/ 579120 h 604520"/>
              <a:gd name="connsiteX25" fmla="*/ 96520 w 1539240"/>
              <a:gd name="connsiteY25" fmla="*/ 574040 h 604520"/>
              <a:gd name="connsiteX26" fmla="*/ 66040 w 1539240"/>
              <a:gd name="connsiteY26" fmla="*/ 563880 h 604520"/>
              <a:gd name="connsiteX27" fmla="*/ 50800 w 1539240"/>
              <a:gd name="connsiteY27" fmla="*/ 558800 h 604520"/>
              <a:gd name="connsiteX28" fmla="*/ 40640 w 1539240"/>
              <a:gd name="connsiteY28" fmla="*/ 543560 h 604520"/>
              <a:gd name="connsiteX29" fmla="*/ 35560 w 1539240"/>
              <a:gd name="connsiteY29" fmla="*/ 528320 h 604520"/>
              <a:gd name="connsiteX30" fmla="*/ 30480 w 1539240"/>
              <a:gd name="connsiteY30" fmla="*/ 370840 h 604520"/>
              <a:gd name="connsiteX31" fmla="*/ 25400 w 1539240"/>
              <a:gd name="connsiteY31" fmla="*/ 340360 h 604520"/>
              <a:gd name="connsiteX32" fmla="*/ 20320 w 1539240"/>
              <a:gd name="connsiteY32" fmla="*/ 304800 h 604520"/>
              <a:gd name="connsiteX33" fmla="*/ 10160 w 1539240"/>
              <a:gd name="connsiteY33" fmla="*/ 233680 h 604520"/>
              <a:gd name="connsiteX34" fmla="*/ 0 w 1539240"/>
              <a:gd name="connsiteY34" fmla="*/ 182880 h 604520"/>
              <a:gd name="connsiteX35" fmla="*/ 5080 w 1539240"/>
              <a:gd name="connsiteY35" fmla="*/ 121920 h 604520"/>
              <a:gd name="connsiteX36" fmla="*/ 20320 w 1539240"/>
              <a:gd name="connsiteY36" fmla="*/ 111760 h 604520"/>
              <a:gd name="connsiteX37" fmla="*/ 71120 w 1539240"/>
              <a:gd name="connsiteY37" fmla="*/ 91440 h 604520"/>
              <a:gd name="connsiteX38" fmla="*/ 91440 w 1539240"/>
              <a:gd name="connsiteY38" fmla="*/ 86360 h 604520"/>
              <a:gd name="connsiteX39" fmla="*/ 121920 w 1539240"/>
              <a:gd name="connsiteY39" fmla="*/ 81280 h 604520"/>
              <a:gd name="connsiteX40" fmla="*/ 172720 w 1539240"/>
              <a:gd name="connsiteY40" fmla="*/ 60960 h 604520"/>
              <a:gd name="connsiteX41" fmla="*/ 223520 w 1539240"/>
              <a:gd name="connsiteY41" fmla="*/ 40640 h 604520"/>
              <a:gd name="connsiteX42" fmla="*/ 248920 w 1539240"/>
              <a:gd name="connsiteY42" fmla="*/ 30480 h 604520"/>
              <a:gd name="connsiteX43" fmla="*/ 264160 w 1539240"/>
              <a:gd name="connsiteY43" fmla="*/ 20320 h 604520"/>
              <a:gd name="connsiteX44" fmla="*/ 289560 w 1539240"/>
              <a:gd name="connsiteY44" fmla="*/ 15240 h 604520"/>
              <a:gd name="connsiteX45" fmla="*/ 314960 w 1539240"/>
              <a:gd name="connsiteY45" fmla="*/ 5080 h 604520"/>
              <a:gd name="connsiteX46" fmla="*/ 330200 w 1539240"/>
              <a:gd name="connsiteY46" fmla="*/ 0 h 604520"/>
              <a:gd name="connsiteX47" fmla="*/ 431800 w 1539240"/>
              <a:gd name="connsiteY47" fmla="*/ 10160 h 604520"/>
              <a:gd name="connsiteX48" fmla="*/ 447040 w 1539240"/>
              <a:gd name="connsiteY48" fmla="*/ 15240 h 604520"/>
              <a:gd name="connsiteX49" fmla="*/ 467360 w 1539240"/>
              <a:gd name="connsiteY49" fmla="*/ 20320 h 604520"/>
              <a:gd name="connsiteX50" fmla="*/ 518160 w 1539240"/>
              <a:gd name="connsiteY50" fmla="*/ 35560 h 604520"/>
              <a:gd name="connsiteX51" fmla="*/ 533400 w 1539240"/>
              <a:gd name="connsiteY51" fmla="*/ 45720 h 604520"/>
              <a:gd name="connsiteX52" fmla="*/ 548640 w 1539240"/>
              <a:gd name="connsiteY52" fmla="*/ 50800 h 604520"/>
              <a:gd name="connsiteX53" fmla="*/ 574040 w 1539240"/>
              <a:gd name="connsiteY53" fmla="*/ 60960 h 604520"/>
              <a:gd name="connsiteX54" fmla="*/ 614680 w 1539240"/>
              <a:gd name="connsiteY54" fmla="*/ 71120 h 604520"/>
              <a:gd name="connsiteX55" fmla="*/ 665480 w 1539240"/>
              <a:gd name="connsiteY55" fmla="*/ 91440 h 604520"/>
              <a:gd name="connsiteX56" fmla="*/ 690880 w 1539240"/>
              <a:gd name="connsiteY56" fmla="*/ 96520 h 604520"/>
              <a:gd name="connsiteX57" fmla="*/ 716280 w 1539240"/>
              <a:gd name="connsiteY57" fmla="*/ 106680 h 604520"/>
              <a:gd name="connsiteX58" fmla="*/ 736600 w 1539240"/>
              <a:gd name="connsiteY58" fmla="*/ 111760 h 604520"/>
              <a:gd name="connsiteX59" fmla="*/ 756920 w 1539240"/>
              <a:gd name="connsiteY59" fmla="*/ 121920 h 604520"/>
              <a:gd name="connsiteX60" fmla="*/ 782320 w 1539240"/>
              <a:gd name="connsiteY60" fmla="*/ 127000 h 604520"/>
              <a:gd name="connsiteX61" fmla="*/ 802640 w 1539240"/>
              <a:gd name="connsiteY61" fmla="*/ 132080 h 604520"/>
              <a:gd name="connsiteX62" fmla="*/ 858520 w 1539240"/>
              <a:gd name="connsiteY62" fmla="*/ 142240 h 604520"/>
              <a:gd name="connsiteX63" fmla="*/ 944880 w 1539240"/>
              <a:gd name="connsiteY63" fmla="*/ 157480 h 604520"/>
              <a:gd name="connsiteX64" fmla="*/ 990600 w 1539240"/>
              <a:gd name="connsiteY64" fmla="*/ 162560 h 604520"/>
              <a:gd name="connsiteX65" fmla="*/ 1046480 w 1539240"/>
              <a:gd name="connsiteY65" fmla="*/ 172720 h 604520"/>
              <a:gd name="connsiteX66" fmla="*/ 1061720 w 1539240"/>
              <a:gd name="connsiteY66" fmla="*/ 177800 h 604520"/>
              <a:gd name="connsiteX67" fmla="*/ 1112520 w 1539240"/>
              <a:gd name="connsiteY67" fmla="*/ 187960 h 604520"/>
              <a:gd name="connsiteX68" fmla="*/ 1137920 w 1539240"/>
              <a:gd name="connsiteY68" fmla="*/ 193040 h 604520"/>
              <a:gd name="connsiteX69" fmla="*/ 1168400 w 1539240"/>
              <a:gd name="connsiteY69" fmla="*/ 198120 h 604520"/>
              <a:gd name="connsiteX70" fmla="*/ 1188720 w 1539240"/>
              <a:gd name="connsiteY70" fmla="*/ 203200 h 604520"/>
              <a:gd name="connsiteX71" fmla="*/ 1244600 w 1539240"/>
              <a:gd name="connsiteY71" fmla="*/ 208280 h 604520"/>
              <a:gd name="connsiteX72" fmla="*/ 1280160 w 1539240"/>
              <a:gd name="connsiteY72" fmla="*/ 213360 h 604520"/>
              <a:gd name="connsiteX73" fmla="*/ 1310640 w 1539240"/>
              <a:gd name="connsiteY73" fmla="*/ 218440 h 604520"/>
              <a:gd name="connsiteX74" fmla="*/ 1330960 w 1539240"/>
              <a:gd name="connsiteY74" fmla="*/ 218440 h 60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539240" h="604520">
                <a:moveTo>
                  <a:pt x="1280160" y="228600"/>
                </a:moveTo>
                <a:lnTo>
                  <a:pt x="1280160" y="228600"/>
                </a:lnTo>
                <a:cubicBezTo>
                  <a:pt x="1297755" y="229438"/>
                  <a:pt x="1385583" y="230264"/>
                  <a:pt x="1422400" y="238760"/>
                </a:cubicBezTo>
                <a:cubicBezTo>
                  <a:pt x="1432835" y="241168"/>
                  <a:pt x="1443969" y="242979"/>
                  <a:pt x="1452880" y="248920"/>
                </a:cubicBezTo>
                <a:lnTo>
                  <a:pt x="1483360" y="269240"/>
                </a:lnTo>
                <a:cubicBezTo>
                  <a:pt x="1486747" y="274320"/>
                  <a:pt x="1489203" y="280163"/>
                  <a:pt x="1493520" y="284480"/>
                </a:cubicBezTo>
                <a:cubicBezTo>
                  <a:pt x="1497837" y="288797"/>
                  <a:pt x="1504740" y="290045"/>
                  <a:pt x="1508760" y="294640"/>
                </a:cubicBezTo>
                <a:cubicBezTo>
                  <a:pt x="1516801" y="303830"/>
                  <a:pt x="1522307" y="314960"/>
                  <a:pt x="1529080" y="325120"/>
                </a:cubicBezTo>
                <a:lnTo>
                  <a:pt x="1539240" y="340360"/>
                </a:lnTo>
                <a:cubicBezTo>
                  <a:pt x="1537547" y="369147"/>
                  <a:pt x="1537344" y="398060"/>
                  <a:pt x="1534160" y="426720"/>
                </a:cubicBezTo>
                <a:cubicBezTo>
                  <a:pt x="1530073" y="463501"/>
                  <a:pt x="1524392" y="476345"/>
                  <a:pt x="1513840" y="508000"/>
                </a:cubicBezTo>
                <a:cubicBezTo>
                  <a:pt x="1512147" y="513080"/>
                  <a:pt x="1512546" y="519454"/>
                  <a:pt x="1508760" y="523240"/>
                </a:cubicBezTo>
                <a:cubicBezTo>
                  <a:pt x="1503680" y="528320"/>
                  <a:pt x="1499800" y="534991"/>
                  <a:pt x="1493520" y="538480"/>
                </a:cubicBezTo>
                <a:lnTo>
                  <a:pt x="1447800" y="553720"/>
                </a:lnTo>
                <a:lnTo>
                  <a:pt x="1432560" y="558800"/>
                </a:lnTo>
                <a:cubicBezTo>
                  <a:pt x="1427480" y="560493"/>
                  <a:pt x="1422602" y="563000"/>
                  <a:pt x="1417320" y="563880"/>
                </a:cubicBezTo>
                <a:cubicBezTo>
                  <a:pt x="1330122" y="578413"/>
                  <a:pt x="1376791" y="572065"/>
                  <a:pt x="1203960" y="574040"/>
                </a:cubicBezTo>
                <a:lnTo>
                  <a:pt x="497840" y="579120"/>
                </a:lnTo>
                <a:cubicBezTo>
                  <a:pt x="438113" y="589074"/>
                  <a:pt x="492509" y="579176"/>
                  <a:pt x="447040" y="589280"/>
                </a:cubicBezTo>
                <a:cubicBezTo>
                  <a:pt x="438611" y="591153"/>
                  <a:pt x="430017" y="592266"/>
                  <a:pt x="421640" y="594360"/>
                </a:cubicBezTo>
                <a:cubicBezTo>
                  <a:pt x="416445" y="595659"/>
                  <a:pt x="411595" y="598141"/>
                  <a:pt x="406400" y="599440"/>
                </a:cubicBezTo>
                <a:cubicBezTo>
                  <a:pt x="398023" y="601534"/>
                  <a:pt x="389467" y="602827"/>
                  <a:pt x="381000" y="604520"/>
                </a:cubicBezTo>
                <a:cubicBezTo>
                  <a:pt x="328507" y="602827"/>
                  <a:pt x="275968" y="602200"/>
                  <a:pt x="223520" y="599440"/>
                </a:cubicBezTo>
                <a:cubicBezTo>
                  <a:pt x="215486" y="599017"/>
                  <a:pt x="167320" y="591069"/>
                  <a:pt x="157480" y="589280"/>
                </a:cubicBezTo>
                <a:cubicBezTo>
                  <a:pt x="114876" y="581534"/>
                  <a:pt x="147684" y="587933"/>
                  <a:pt x="116840" y="579120"/>
                </a:cubicBezTo>
                <a:cubicBezTo>
                  <a:pt x="110127" y="577202"/>
                  <a:pt x="103207" y="576046"/>
                  <a:pt x="96520" y="574040"/>
                </a:cubicBezTo>
                <a:cubicBezTo>
                  <a:pt x="86262" y="570963"/>
                  <a:pt x="76200" y="567267"/>
                  <a:pt x="66040" y="563880"/>
                </a:cubicBezTo>
                <a:lnTo>
                  <a:pt x="50800" y="558800"/>
                </a:lnTo>
                <a:cubicBezTo>
                  <a:pt x="47413" y="553720"/>
                  <a:pt x="43370" y="549021"/>
                  <a:pt x="40640" y="543560"/>
                </a:cubicBezTo>
                <a:cubicBezTo>
                  <a:pt x="38245" y="538771"/>
                  <a:pt x="35874" y="533666"/>
                  <a:pt x="35560" y="528320"/>
                </a:cubicBezTo>
                <a:cubicBezTo>
                  <a:pt x="32476" y="475890"/>
                  <a:pt x="33315" y="423284"/>
                  <a:pt x="30480" y="370840"/>
                </a:cubicBezTo>
                <a:cubicBezTo>
                  <a:pt x="29924" y="360555"/>
                  <a:pt x="26966" y="350540"/>
                  <a:pt x="25400" y="340360"/>
                </a:cubicBezTo>
                <a:cubicBezTo>
                  <a:pt x="23579" y="328526"/>
                  <a:pt x="21902" y="316669"/>
                  <a:pt x="20320" y="304800"/>
                </a:cubicBezTo>
                <a:cubicBezTo>
                  <a:pt x="15482" y="268518"/>
                  <a:pt x="16338" y="266627"/>
                  <a:pt x="10160" y="233680"/>
                </a:cubicBezTo>
                <a:cubicBezTo>
                  <a:pt x="6978" y="216707"/>
                  <a:pt x="0" y="182880"/>
                  <a:pt x="0" y="182880"/>
                </a:cubicBezTo>
                <a:cubicBezTo>
                  <a:pt x="1693" y="162560"/>
                  <a:pt x="-522" y="141526"/>
                  <a:pt x="5080" y="121920"/>
                </a:cubicBezTo>
                <a:cubicBezTo>
                  <a:pt x="6757" y="116050"/>
                  <a:pt x="15019" y="114789"/>
                  <a:pt x="20320" y="111760"/>
                </a:cubicBezTo>
                <a:cubicBezTo>
                  <a:pt x="36670" y="102417"/>
                  <a:pt x="52617" y="96066"/>
                  <a:pt x="71120" y="91440"/>
                </a:cubicBezTo>
                <a:cubicBezTo>
                  <a:pt x="77893" y="89747"/>
                  <a:pt x="84594" y="87729"/>
                  <a:pt x="91440" y="86360"/>
                </a:cubicBezTo>
                <a:cubicBezTo>
                  <a:pt x="101540" y="84340"/>
                  <a:pt x="111927" y="83778"/>
                  <a:pt x="121920" y="81280"/>
                </a:cubicBezTo>
                <a:cubicBezTo>
                  <a:pt x="158921" y="72030"/>
                  <a:pt x="143290" y="73573"/>
                  <a:pt x="172720" y="60960"/>
                </a:cubicBezTo>
                <a:cubicBezTo>
                  <a:pt x="189483" y="53776"/>
                  <a:pt x="206587" y="47413"/>
                  <a:pt x="223520" y="40640"/>
                </a:cubicBezTo>
                <a:cubicBezTo>
                  <a:pt x="231987" y="37253"/>
                  <a:pt x="241333" y="35538"/>
                  <a:pt x="248920" y="30480"/>
                </a:cubicBezTo>
                <a:cubicBezTo>
                  <a:pt x="254000" y="27093"/>
                  <a:pt x="258443" y="22464"/>
                  <a:pt x="264160" y="20320"/>
                </a:cubicBezTo>
                <a:cubicBezTo>
                  <a:pt x="272245" y="17288"/>
                  <a:pt x="281290" y="17721"/>
                  <a:pt x="289560" y="15240"/>
                </a:cubicBezTo>
                <a:cubicBezTo>
                  <a:pt x="298294" y="12620"/>
                  <a:pt x="306422" y="8282"/>
                  <a:pt x="314960" y="5080"/>
                </a:cubicBezTo>
                <a:cubicBezTo>
                  <a:pt x="319974" y="3200"/>
                  <a:pt x="325120" y="1693"/>
                  <a:pt x="330200" y="0"/>
                </a:cubicBezTo>
                <a:cubicBezTo>
                  <a:pt x="359024" y="2217"/>
                  <a:pt x="401041" y="4008"/>
                  <a:pt x="431800" y="10160"/>
                </a:cubicBezTo>
                <a:cubicBezTo>
                  <a:pt x="437051" y="11210"/>
                  <a:pt x="441891" y="13769"/>
                  <a:pt x="447040" y="15240"/>
                </a:cubicBezTo>
                <a:cubicBezTo>
                  <a:pt x="453753" y="17158"/>
                  <a:pt x="460673" y="18314"/>
                  <a:pt x="467360" y="20320"/>
                </a:cubicBezTo>
                <a:cubicBezTo>
                  <a:pt x="529199" y="38872"/>
                  <a:pt x="471324" y="23851"/>
                  <a:pt x="518160" y="35560"/>
                </a:cubicBezTo>
                <a:cubicBezTo>
                  <a:pt x="523240" y="38947"/>
                  <a:pt x="527939" y="42990"/>
                  <a:pt x="533400" y="45720"/>
                </a:cubicBezTo>
                <a:cubicBezTo>
                  <a:pt x="538189" y="48115"/>
                  <a:pt x="543626" y="48920"/>
                  <a:pt x="548640" y="50800"/>
                </a:cubicBezTo>
                <a:cubicBezTo>
                  <a:pt x="557178" y="54002"/>
                  <a:pt x="565306" y="58340"/>
                  <a:pt x="574040" y="60960"/>
                </a:cubicBezTo>
                <a:cubicBezTo>
                  <a:pt x="600544" y="68911"/>
                  <a:pt x="593821" y="62180"/>
                  <a:pt x="614680" y="71120"/>
                </a:cubicBezTo>
                <a:cubicBezTo>
                  <a:pt x="638387" y="81280"/>
                  <a:pt x="636573" y="85659"/>
                  <a:pt x="665480" y="91440"/>
                </a:cubicBezTo>
                <a:cubicBezTo>
                  <a:pt x="673947" y="93133"/>
                  <a:pt x="682610" y="94039"/>
                  <a:pt x="690880" y="96520"/>
                </a:cubicBezTo>
                <a:cubicBezTo>
                  <a:pt x="699614" y="99140"/>
                  <a:pt x="707629" y="103796"/>
                  <a:pt x="716280" y="106680"/>
                </a:cubicBezTo>
                <a:cubicBezTo>
                  <a:pt x="722904" y="108888"/>
                  <a:pt x="730063" y="109309"/>
                  <a:pt x="736600" y="111760"/>
                </a:cubicBezTo>
                <a:cubicBezTo>
                  <a:pt x="743691" y="114419"/>
                  <a:pt x="749736" y="119525"/>
                  <a:pt x="756920" y="121920"/>
                </a:cubicBezTo>
                <a:cubicBezTo>
                  <a:pt x="765111" y="124650"/>
                  <a:pt x="773891" y="125127"/>
                  <a:pt x="782320" y="127000"/>
                </a:cubicBezTo>
                <a:cubicBezTo>
                  <a:pt x="789136" y="128515"/>
                  <a:pt x="795824" y="130565"/>
                  <a:pt x="802640" y="132080"/>
                </a:cubicBezTo>
                <a:cubicBezTo>
                  <a:pt x="830874" y="138354"/>
                  <a:pt x="828191" y="136726"/>
                  <a:pt x="858520" y="142240"/>
                </a:cubicBezTo>
                <a:cubicBezTo>
                  <a:pt x="892966" y="148503"/>
                  <a:pt x="902016" y="152717"/>
                  <a:pt x="944880" y="157480"/>
                </a:cubicBezTo>
                <a:lnTo>
                  <a:pt x="990600" y="162560"/>
                </a:lnTo>
                <a:cubicBezTo>
                  <a:pt x="1050839" y="177620"/>
                  <a:pt x="955469" y="154518"/>
                  <a:pt x="1046480" y="172720"/>
                </a:cubicBezTo>
                <a:cubicBezTo>
                  <a:pt x="1051731" y="173770"/>
                  <a:pt x="1056502" y="176596"/>
                  <a:pt x="1061720" y="177800"/>
                </a:cubicBezTo>
                <a:cubicBezTo>
                  <a:pt x="1078546" y="181683"/>
                  <a:pt x="1095587" y="184573"/>
                  <a:pt x="1112520" y="187960"/>
                </a:cubicBezTo>
                <a:cubicBezTo>
                  <a:pt x="1120987" y="189653"/>
                  <a:pt x="1129403" y="191621"/>
                  <a:pt x="1137920" y="193040"/>
                </a:cubicBezTo>
                <a:cubicBezTo>
                  <a:pt x="1148080" y="194733"/>
                  <a:pt x="1158300" y="196100"/>
                  <a:pt x="1168400" y="198120"/>
                </a:cubicBezTo>
                <a:cubicBezTo>
                  <a:pt x="1175246" y="199489"/>
                  <a:pt x="1181799" y="202277"/>
                  <a:pt x="1188720" y="203200"/>
                </a:cubicBezTo>
                <a:cubicBezTo>
                  <a:pt x="1207259" y="205672"/>
                  <a:pt x="1226011" y="206215"/>
                  <a:pt x="1244600" y="208280"/>
                </a:cubicBezTo>
                <a:cubicBezTo>
                  <a:pt x="1256500" y="209602"/>
                  <a:pt x="1268326" y="211539"/>
                  <a:pt x="1280160" y="213360"/>
                </a:cubicBezTo>
                <a:cubicBezTo>
                  <a:pt x="1290340" y="214926"/>
                  <a:pt x="1300391" y="217415"/>
                  <a:pt x="1310640" y="218440"/>
                </a:cubicBezTo>
                <a:cubicBezTo>
                  <a:pt x="1317380" y="219114"/>
                  <a:pt x="1324187" y="218440"/>
                  <a:pt x="1330960" y="218440"/>
                </a:cubicBezTo>
              </a:path>
            </a:pathLst>
          </a:custGeom>
          <a:solidFill>
            <a:schemeClr val="bg1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E6FC95E3-3BAC-4679-BC75-9D81120B9A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4C6554-EA7F-4E48-A11A-9813A516F0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93233" y="0"/>
            <a:ext cx="9946298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955761-C3DB-473B-AB1B-B849DF6A572E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98999664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2811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7060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77340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5004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588545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14188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814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5216336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898150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0838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06A81A-3567-42AD-AC9A-3D02F7C0AE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C19973-4DCF-40AE-8B61-A778E59173F4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2445004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89ACE7-174D-4E2F-BA6A-E787A6F837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2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63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98876F-9680-4EC8-AE1D-A0C1CC3107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2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0078E1-1103-4399-AF18-E5EF37112E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7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id="{054559F9-ECEE-4336-9665-21F6CDFCF6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3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18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B5F3D8-577A-43D7-9775-EFE0C4106D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46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E44B03-54ED-403A-8E9D-A10EB02349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476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09340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680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256262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2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53D0E1-2E88-4825-A2D4-E566FC9C185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24F9FE-404D-4987-B393-D9576148ED51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228980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30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330381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5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BDAA8D-77E5-4B57-B3AC-5B0ECC187C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97596E-2FF9-4709-B34A-5F47E3003661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461503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9FBFC78E-B822-4815-BCC6-5ED8DB4F05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60E673-61AC-440C-8DAE-1F6569DB81AD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2" r:id="rId1"/>
    <p:sldLayoutId id="2147484744" r:id="rId2"/>
    <p:sldLayoutId id="2147484765" r:id="rId3"/>
    <p:sldLayoutId id="2147484741" r:id="rId4"/>
    <p:sldLayoutId id="2147484743" r:id="rId5"/>
    <p:sldLayoutId id="2147484742" r:id="rId6"/>
    <p:sldLayoutId id="2147484763" r:id="rId7"/>
    <p:sldLayoutId id="2147484755" r:id="rId8"/>
    <p:sldLayoutId id="2147484580" r:id="rId9"/>
    <p:sldLayoutId id="2147484745" r:id="rId10"/>
    <p:sldLayoutId id="2147484609" r:id="rId11"/>
    <p:sldLayoutId id="2147484748" r:id="rId12"/>
    <p:sldLayoutId id="2147484577" r:id="rId13"/>
    <p:sldLayoutId id="2147484610" r:id="rId14"/>
    <p:sldLayoutId id="2147484754" r:id="rId15"/>
    <p:sldLayoutId id="2147484240" r:id="rId16"/>
    <p:sldLayoutId id="2147484241" r:id="rId17"/>
    <p:sldLayoutId id="2147484474" r:id="rId18"/>
    <p:sldLayoutId id="2147484245" r:id="rId19"/>
    <p:sldLayoutId id="2147484247" r:id="rId20"/>
    <p:sldLayoutId id="2147484639" r:id="rId21"/>
    <p:sldLayoutId id="2147484603" r:id="rId22"/>
    <p:sldLayoutId id="2147484700" r:id="rId23"/>
    <p:sldLayoutId id="2147484701" r:id="rId24"/>
    <p:sldLayoutId id="2147484702" r:id="rId25"/>
    <p:sldLayoutId id="2147484640" r:id="rId26"/>
    <p:sldLayoutId id="2147484641" r:id="rId27"/>
    <p:sldLayoutId id="2147484583" r:id="rId28"/>
    <p:sldLayoutId id="2147484249" r:id="rId29"/>
    <p:sldLayoutId id="2147484582" r:id="rId30"/>
    <p:sldLayoutId id="2147484584" r:id="rId31"/>
    <p:sldLayoutId id="2147484256" r:id="rId32"/>
    <p:sldLayoutId id="2147484257" r:id="rId33"/>
    <p:sldLayoutId id="2147484585" r:id="rId34"/>
    <p:sldLayoutId id="2147484760" r:id="rId35"/>
    <p:sldLayoutId id="2147484761" r:id="rId36"/>
    <p:sldLayoutId id="2147484299" r:id="rId37"/>
    <p:sldLayoutId id="2147484263" r:id="rId38"/>
    <p:sldLayoutId id="2147484766" r:id="rId39"/>
    <p:sldLayoutId id="2147484767" r:id="rId40"/>
    <p:sldLayoutId id="2147484768" r:id="rId4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9576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64" r:id="rId1"/>
    <p:sldLayoutId id="2147484753" r:id="rId2"/>
    <p:sldLayoutId id="2147484749" r:id="rId3"/>
    <p:sldLayoutId id="2147484750" r:id="rId4"/>
    <p:sldLayoutId id="2147484751" r:id="rId5"/>
    <p:sldLayoutId id="2147484752" r:id="rId6"/>
    <p:sldLayoutId id="2147484645" r:id="rId7"/>
    <p:sldLayoutId id="2147484646" r:id="rId8"/>
    <p:sldLayoutId id="2147484650" r:id="rId9"/>
    <p:sldLayoutId id="2147484651" r:id="rId10"/>
    <p:sldLayoutId id="2147484652" r:id="rId11"/>
    <p:sldLayoutId id="2147484653" r:id="rId12"/>
    <p:sldLayoutId id="2147484654" r:id="rId13"/>
    <p:sldLayoutId id="2147484655" r:id="rId14"/>
    <p:sldLayoutId id="2147484656" r:id="rId15"/>
    <p:sldLayoutId id="2147484738" r:id="rId16"/>
    <p:sldLayoutId id="2147484739" r:id="rId17"/>
    <p:sldLayoutId id="2147484740" r:id="rId18"/>
    <p:sldLayoutId id="2147484661" r:id="rId19"/>
    <p:sldLayoutId id="2147484663" r:id="rId20"/>
    <p:sldLayoutId id="2147484665" r:id="rId21"/>
    <p:sldLayoutId id="2147484756" r:id="rId22"/>
    <p:sldLayoutId id="2147484757" r:id="rId23"/>
    <p:sldLayoutId id="2147484758" r:id="rId24"/>
    <p:sldLayoutId id="2147484666" r:id="rId25"/>
    <p:sldLayoutId id="2147484667" r:id="rId26"/>
    <p:sldLayoutId id="2147484668" r:id="rId27"/>
    <p:sldLayoutId id="2147484669" r:id="rId28"/>
    <p:sldLayoutId id="2147484759" r:id="rId29"/>
    <p:sldLayoutId id="2147484670" r:id="rId3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.microsoft.com/download/dotnet-core/3.0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cteCGBRUB_4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licdomainpictures.net/view-image.php?image=56626&amp;picture=cardboard-box-white-background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licdomainpictures.net/view-image.php?image=56626&amp;picture=cardboard-box-white-background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199" y="2425780"/>
            <a:ext cx="7399215" cy="1107996"/>
          </a:xfrm>
        </p:spPr>
        <p:txBody>
          <a:bodyPr/>
          <a:lstStyle/>
          <a:p>
            <a:r>
              <a:rPr lang="en-US" dirty="0"/>
              <a:t>What’s Coming with .NET Core 3.0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3962400"/>
            <a:ext cx="9144000" cy="307777"/>
          </a:xfrm>
        </p:spPr>
        <p:txBody>
          <a:bodyPr/>
          <a:lstStyle/>
          <a:p>
            <a:r>
              <a:rPr lang="en-US" i="1" dirty="0"/>
              <a:t>Content provided by Scott Hunter (@</a:t>
            </a:r>
            <a:r>
              <a:rPr lang="en-US" i="1" dirty="0" err="1"/>
              <a:t>coolcsh</a:t>
            </a:r>
            <a:r>
              <a:rPr lang="en-US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8228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9FF3C-4A38-49B0-BBDD-BEA9ED96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8.0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7B5409-F7A9-44B7-8813-D0E95A12CE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3882292" cy="3077766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Ranges</a:t>
            </a:r>
          </a:p>
          <a:p>
            <a:pPr marL="0" indent="0">
              <a:buNone/>
            </a:pPr>
            <a:r>
              <a:rPr lang="en-US" sz="2000" b="1" dirty="0"/>
              <a:t>Nullable reference types</a:t>
            </a:r>
          </a:p>
          <a:p>
            <a:pPr marL="0" indent="0">
              <a:buNone/>
            </a:pPr>
            <a:r>
              <a:rPr lang="en-US" sz="2000" b="1" dirty="0"/>
              <a:t>Async streams</a:t>
            </a:r>
          </a:p>
          <a:p>
            <a:pPr marL="0" indent="0">
              <a:buNone/>
            </a:pPr>
            <a:r>
              <a:rPr lang="en-US" sz="2000" b="1" dirty="0"/>
              <a:t>Switch expressions</a:t>
            </a:r>
          </a:p>
          <a:p>
            <a:pPr marL="0" indent="0">
              <a:buNone/>
            </a:pPr>
            <a:r>
              <a:rPr lang="en-US" sz="2000" b="1" dirty="0"/>
              <a:t>Recursive patterns</a:t>
            </a:r>
          </a:p>
          <a:p>
            <a:pPr marL="0" indent="0">
              <a:buNone/>
            </a:pPr>
            <a:r>
              <a:rPr lang="en-US" sz="2000" b="1" dirty="0"/>
              <a:t>Default implementations  </a:t>
            </a:r>
          </a:p>
          <a:p>
            <a:pPr marL="0" indent="0">
              <a:buNone/>
            </a:pPr>
            <a:endParaRPr lang="en-US" sz="2000" b="1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9C6FEA-B67C-448D-A313-DD67E2D79A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75539" y="1437481"/>
            <a:ext cx="8026456" cy="4924425"/>
          </a:xfrm>
        </p:spPr>
        <p:txBody>
          <a:bodyPr/>
          <a:lstStyle/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static</a:t>
            </a:r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async</a:t>
            </a:r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00BCF2"/>
                </a:solidFill>
                <a:latin typeface="Lucida Console" panose="020B0609040504020204" pitchFamily="49" charset="0"/>
              </a:rPr>
              <a:t>Task</a:t>
            </a:r>
            <a:r>
              <a:rPr lang="en-US" sz="2000" dirty="0">
                <a:latin typeface="Lucida Console" panose="020B0609040504020204" pitchFamily="49" charset="0"/>
              </a:rPr>
              <a:t> Main(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string</a:t>
            </a:r>
            <a:r>
              <a:rPr lang="en-US" sz="2000" dirty="0">
                <a:latin typeface="Lucida Console" panose="020B0609040504020204" pitchFamily="49" charset="0"/>
              </a:rPr>
              <a:t>[] </a:t>
            </a:r>
            <a:r>
              <a:rPr lang="en-US" sz="2000" dirty="0" err="1">
                <a:latin typeface="Lucida Console" panose="020B0609040504020204" pitchFamily="49" charset="0"/>
              </a:rPr>
              <a:t>args</a:t>
            </a:r>
            <a:r>
              <a:rPr lang="en-US" sz="2000" dirty="0">
                <a:latin typeface="Lucida Console" panose="020B0609040504020204" pitchFamily="49" charset="0"/>
              </a:rPr>
              <a:t>)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{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</a:t>
            </a:r>
            <a:r>
              <a:rPr lang="en-US" sz="2000" dirty="0" err="1">
                <a:solidFill>
                  <a:srgbClr val="00BCF2"/>
                </a:solidFill>
                <a:latin typeface="Lucida Console" panose="020B0609040504020204" pitchFamily="49" charset="0"/>
              </a:rPr>
              <a:t>IAsyncEnumerable</a:t>
            </a:r>
            <a:r>
              <a:rPr lang="en-US" sz="2000" dirty="0">
                <a:latin typeface="Lucida Console" panose="020B0609040504020204" pitchFamily="49" charset="0"/>
              </a:rPr>
              <a:t>&lt;</a:t>
            </a:r>
            <a:r>
              <a:rPr lang="en-US" sz="2000" dirty="0">
                <a:solidFill>
                  <a:srgbClr val="00BCF2"/>
                </a:solidFill>
                <a:latin typeface="Lucida Console" panose="020B0609040504020204" pitchFamily="49" charset="0"/>
              </a:rPr>
              <a:t>Customer</a:t>
            </a:r>
            <a:r>
              <a:rPr lang="en-US" sz="2000" dirty="0">
                <a:latin typeface="Lucida Console" panose="020B0609040504020204" pitchFamily="49" charset="0"/>
              </a:rPr>
              <a:t>?&gt; customers 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	= </a:t>
            </a:r>
            <a:r>
              <a:rPr lang="en-US" sz="2000" dirty="0" err="1">
                <a:latin typeface="Lucida Console" panose="020B0609040504020204" pitchFamily="49" charset="0"/>
              </a:rPr>
              <a:t>GetCustomersAsync</a:t>
            </a:r>
            <a:r>
              <a:rPr lang="en-US" sz="2000" dirty="0">
                <a:latin typeface="Lucida Console" panose="020B0609040504020204" pitchFamily="49" charset="0"/>
              </a:rPr>
              <a:t>(</a:t>
            </a:r>
            <a:r>
              <a:rPr lang="en-US" sz="2000" dirty="0" err="1">
                <a:latin typeface="Lucida Console" panose="020B0609040504020204" pitchFamily="49" charset="0"/>
              </a:rPr>
              <a:t>args</a:t>
            </a:r>
            <a:r>
              <a:rPr lang="en-US" sz="2000" dirty="0">
                <a:latin typeface="Lucida Console" panose="020B0609040504020204" pitchFamily="49" charset="0"/>
              </a:rPr>
              <a:t>[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2..</a:t>
            </a:r>
            <a:r>
              <a:rPr lang="en-US" sz="2000" dirty="0">
                <a:latin typeface="Lucida Console" panose="020B0609040504020204" pitchFamily="49" charset="0"/>
              </a:rPr>
              <a:t>]);</a:t>
            </a:r>
          </a:p>
          <a:p>
            <a:pPr marL="0" indent="0" defTabSz="457200">
              <a:spcBef>
                <a:spcPts val="0"/>
              </a:spcBef>
              <a:buNone/>
            </a:pPr>
            <a:endParaRPr lang="en-US" sz="2000" dirty="0">
              <a:latin typeface="Lucida Console" panose="020B0609040504020204" pitchFamily="49" charset="0"/>
            </a:endParaRP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await</a:t>
            </a:r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foreach</a:t>
            </a:r>
            <a:r>
              <a:rPr lang="en-US" sz="2000" dirty="0">
                <a:latin typeface="Lucida Console" panose="020B0609040504020204" pitchFamily="49" charset="0"/>
              </a:rPr>
              <a:t> (</a:t>
            </a:r>
            <a:r>
              <a:rPr lang="en-US" sz="2000" dirty="0">
                <a:solidFill>
                  <a:srgbClr val="00BCF2"/>
                </a:solidFill>
                <a:latin typeface="Lucida Console" panose="020B0609040504020204" pitchFamily="49" charset="0"/>
              </a:rPr>
              <a:t>Customer</a:t>
            </a:r>
            <a:r>
              <a:rPr lang="en-US" sz="2000" dirty="0">
                <a:latin typeface="Lucida Console" panose="020B0609040504020204" pitchFamily="49" charset="0"/>
              </a:rPr>
              <a:t>? customer 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in</a:t>
            </a:r>
            <a:r>
              <a:rPr lang="en-US" sz="2000" dirty="0">
                <a:latin typeface="Lucida Console" panose="020B0609040504020204" pitchFamily="49" charset="0"/>
              </a:rPr>
              <a:t> customers)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{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	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string</a:t>
            </a:r>
            <a:r>
              <a:rPr lang="en-US" sz="2000" dirty="0">
                <a:latin typeface="Lucida Console" panose="020B0609040504020204" pitchFamily="49" charset="0"/>
              </a:rPr>
              <a:t>? name = customer 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switch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	{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		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null</a:t>
            </a:r>
            <a:r>
              <a:rPr lang="en-US" sz="2000" dirty="0">
                <a:latin typeface="Lucida Console" panose="020B0609040504020204" pitchFamily="49" charset="0"/>
              </a:rPr>
              <a:t>                   =&gt; 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null</a:t>
            </a:r>
            <a:r>
              <a:rPr lang="en-US" sz="2000" dirty="0">
                <a:latin typeface="Lucida Console" panose="020B0609040504020204" pitchFamily="49" charset="0"/>
              </a:rPr>
              <a:t>,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		(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null</a:t>
            </a:r>
            <a:r>
              <a:rPr lang="en-US" sz="2000" dirty="0">
                <a:latin typeface="Lucida Console" panose="020B0609040504020204" pitchFamily="49" charset="0"/>
              </a:rPr>
              <a:t>, 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string</a:t>
            </a:r>
            <a:r>
              <a:rPr lang="en-US" sz="2000" dirty="0">
                <a:latin typeface="Lucida Console" panose="020B0609040504020204" pitchFamily="49" charset="0"/>
              </a:rPr>
              <a:t> ln)      =&gt; </a:t>
            </a:r>
            <a:r>
              <a:rPr lang="en-US" sz="2000" dirty="0">
                <a:solidFill>
                  <a:srgbClr val="FF0000"/>
                </a:solidFill>
                <a:latin typeface="Lucida Console" panose="020B0609040504020204" pitchFamily="49" charset="0"/>
              </a:rPr>
              <a:t>$"</a:t>
            </a:r>
            <a:r>
              <a:rPr lang="en-US" sz="20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Ms</a:t>
            </a:r>
            <a:r>
              <a:rPr lang="en-US" sz="2000" dirty="0">
                <a:solidFill>
                  <a:srgbClr val="FF0000"/>
                </a:solidFill>
                <a:latin typeface="Lucida Console" panose="020B0609040504020204" pitchFamily="49" charset="0"/>
              </a:rPr>
              <a:t>/</a:t>
            </a:r>
            <a:r>
              <a:rPr lang="en-US" sz="20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Mr</a:t>
            </a:r>
            <a:r>
              <a:rPr lang="en-US" sz="2000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latin typeface="Lucida Console" panose="020B0609040504020204" pitchFamily="49" charset="0"/>
              </a:rPr>
              <a:t>{ln}</a:t>
            </a:r>
            <a:r>
              <a:rPr lang="en-US" sz="2000" dirty="0">
                <a:solidFill>
                  <a:srgbClr val="FF0000"/>
                </a:solidFill>
                <a:latin typeface="Lucida Console" panose="020B0609040504020204" pitchFamily="49" charset="0"/>
              </a:rPr>
              <a:t>"</a:t>
            </a:r>
            <a:r>
              <a:rPr lang="en-US" sz="2000" dirty="0">
                <a:latin typeface="Lucida Console" panose="020B0609040504020204" pitchFamily="49" charset="0"/>
              </a:rPr>
              <a:t>,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		(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string</a:t>
            </a:r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fn</a:t>
            </a:r>
            <a:r>
              <a:rPr lang="en-US" sz="2000" dirty="0">
                <a:latin typeface="Lucida Console" panose="020B0609040504020204" pitchFamily="49" charset="0"/>
              </a:rPr>
              <a:t>, 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string</a:t>
            </a:r>
            <a:r>
              <a:rPr lang="en-US" sz="2000" dirty="0">
                <a:latin typeface="Lucida Console" panose="020B0609040504020204" pitchFamily="49" charset="0"/>
              </a:rPr>
              <a:t> ln) =&gt; </a:t>
            </a:r>
            <a:r>
              <a:rPr lang="en-US" sz="2000" dirty="0">
                <a:solidFill>
                  <a:srgbClr val="FF0000"/>
                </a:solidFill>
                <a:latin typeface="Lucida Console" panose="020B0609040504020204" pitchFamily="49" charset="0"/>
              </a:rPr>
              <a:t>$"</a:t>
            </a:r>
            <a:r>
              <a:rPr lang="en-US" sz="2000" dirty="0">
                <a:latin typeface="Lucida Console" panose="020B0609040504020204" pitchFamily="49" charset="0"/>
              </a:rPr>
              <a:t>{</a:t>
            </a:r>
            <a:r>
              <a:rPr lang="en-US" sz="2000" dirty="0" err="1">
                <a:latin typeface="Lucida Console" panose="020B0609040504020204" pitchFamily="49" charset="0"/>
              </a:rPr>
              <a:t>fn</a:t>
            </a:r>
            <a:r>
              <a:rPr lang="en-US" sz="2000" dirty="0">
                <a:latin typeface="Lucida Console" panose="020B0609040504020204" pitchFamily="49" charset="0"/>
              </a:rPr>
              <a:t>[0]} {ln}</a:t>
            </a:r>
            <a:r>
              <a:rPr lang="en-US" sz="2000" dirty="0">
                <a:solidFill>
                  <a:srgbClr val="FF0000"/>
                </a:solidFill>
                <a:latin typeface="Lucida Console" panose="020B0609040504020204" pitchFamily="49" charset="0"/>
              </a:rPr>
              <a:t>"</a:t>
            </a:r>
            <a:r>
              <a:rPr lang="en-US" sz="2000" dirty="0">
                <a:latin typeface="Lucida Console" panose="020B0609040504020204" pitchFamily="49" charset="0"/>
              </a:rPr>
              <a:t>,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	};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	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if</a:t>
            </a:r>
            <a:r>
              <a:rPr lang="en-US" sz="2000" dirty="0">
                <a:latin typeface="Lucida Console" panose="020B0609040504020204" pitchFamily="49" charset="0"/>
              </a:rPr>
              <a:t> (name != 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null</a:t>
            </a:r>
            <a:r>
              <a:rPr lang="en-US" sz="2000" dirty="0">
                <a:latin typeface="Lucida Console" panose="020B0609040504020204" pitchFamily="49" charset="0"/>
              </a:rPr>
              <a:t>) </a:t>
            </a:r>
            <a:r>
              <a:rPr lang="en-US" sz="2000" dirty="0" err="1">
                <a:solidFill>
                  <a:srgbClr val="00BCF2"/>
                </a:solidFill>
                <a:latin typeface="Lucida Console" panose="020B0609040504020204" pitchFamily="49" charset="0"/>
              </a:rPr>
              <a:t>Console</a:t>
            </a:r>
            <a:r>
              <a:rPr lang="en-US" sz="2000" dirty="0" err="1">
                <a:latin typeface="Lucida Console" panose="020B0609040504020204" pitchFamily="49" charset="0"/>
              </a:rPr>
              <a:t>.WriteLine</a:t>
            </a:r>
            <a:r>
              <a:rPr lang="en-US" sz="2000" dirty="0">
                <a:latin typeface="Lucida Console" panose="020B0609040504020204" pitchFamily="49" charset="0"/>
              </a:rPr>
              <a:t>(name);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}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978101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9FF3C-4A38-49B0-BBDD-BEA9ED96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8.0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7B5409-F7A9-44B7-8813-D0E95A12CE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3882292" cy="3077766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highlight>
                  <a:srgbClr val="FFFF00"/>
                </a:highlight>
              </a:rPr>
              <a:t>Ranges</a:t>
            </a:r>
          </a:p>
          <a:p>
            <a:pPr marL="0" indent="0">
              <a:buNone/>
            </a:pPr>
            <a:r>
              <a:rPr lang="en-US" sz="2000" b="1" dirty="0"/>
              <a:t>Nullable reference types</a:t>
            </a:r>
          </a:p>
          <a:p>
            <a:pPr marL="0" indent="0">
              <a:buNone/>
            </a:pPr>
            <a:r>
              <a:rPr lang="en-US" sz="2000" b="1" dirty="0"/>
              <a:t>Async streams</a:t>
            </a:r>
          </a:p>
          <a:p>
            <a:pPr marL="0" indent="0">
              <a:buNone/>
            </a:pPr>
            <a:r>
              <a:rPr lang="en-US" sz="2000" b="1" dirty="0"/>
              <a:t>Switch expressions</a:t>
            </a:r>
          </a:p>
          <a:p>
            <a:pPr marL="0" indent="0">
              <a:buNone/>
            </a:pPr>
            <a:r>
              <a:rPr lang="en-US" sz="2000" b="1" dirty="0"/>
              <a:t>Recursive patterns</a:t>
            </a:r>
          </a:p>
          <a:p>
            <a:pPr marL="0" indent="0">
              <a:buNone/>
            </a:pPr>
            <a:r>
              <a:rPr lang="en-US" sz="2000" b="1" dirty="0"/>
              <a:t>Default implementations  </a:t>
            </a:r>
          </a:p>
          <a:p>
            <a:pPr marL="0" indent="0">
              <a:buNone/>
            </a:pPr>
            <a:endParaRPr lang="en-US" sz="2000" b="1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9C6FEA-B67C-448D-A313-DD67E2D79A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75539" y="1437481"/>
            <a:ext cx="8026456" cy="4924425"/>
          </a:xfrm>
        </p:spPr>
        <p:txBody>
          <a:bodyPr/>
          <a:lstStyle/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static</a:t>
            </a:r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async</a:t>
            </a:r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00BCF2"/>
                </a:solidFill>
                <a:latin typeface="Lucida Console" panose="020B0609040504020204" pitchFamily="49" charset="0"/>
              </a:rPr>
              <a:t>Task</a:t>
            </a:r>
            <a:r>
              <a:rPr lang="en-US" sz="2000" dirty="0">
                <a:latin typeface="Lucida Console" panose="020B0609040504020204" pitchFamily="49" charset="0"/>
              </a:rPr>
              <a:t> Main(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string</a:t>
            </a:r>
            <a:r>
              <a:rPr lang="en-US" sz="2000" dirty="0">
                <a:latin typeface="Lucida Console" panose="020B0609040504020204" pitchFamily="49" charset="0"/>
              </a:rPr>
              <a:t>[] </a:t>
            </a:r>
            <a:r>
              <a:rPr lang="en-US" sz="2000" dirty="0" err="1">
                <a:latin typeface="Lucida Console" panose="020B0609040504020204" pitchFamily="49" charset="0"/>
              </a:rPr>
              <a:t>args</a:t>
            </a:r>
            <a:r>
              <a:rPr lang="en-US" sz="2000" dirty="0">
                <a:latin typeface="Lucida Console" panose="020B0609040504020204" pitchFamily="49" charset="0"/>
              </a:rPr>
              <a:t>)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{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</a:t>
            </a:r>
            <a:r>
              <a:rPr lang="en-US" sz="2000" dirty="0" err="1">
                <a:solidFill>
                  <a:srgbClr val="00BCF2"/>
                </a:solidFill>
                <a:latin typeface="Lucida Console" panose="020B0609040504020204" pitchFamily="49" charset="0"/>
              </a:rPr>
              <a:t>IAsyncEnumerable</a:t>
            </a:r>
            <a:r>
              <a:rPr lang="en-US" sz="2000" dirty="0">
                <a:latin typeface="Lucida Console" panose="020B0609040504020204" pitchFamily="49" charset="0"/>
              </a:rPr>
              <a:t>&lt;</a:t>
            </a:r>
            <a:r>
              <a:rPr lang="en-US" sz="2000" dirty="0">
                <a:solidFill>
                  <a:srgbClr val="00BCF2"/>
                </a:solidFill>
                <a:latin typeface="Lucida Console" panose="020B0609040504020204" pitchFamily="49" charset="0"/>
              </a:rPr>
              <a:t>Customer</a:t>
            </a:r>
            <a:r>
              <a:rPr lang="en-US" sz="2000" dirty="0">
                <a:latin typeface="Lucida Console" panose="020B0609040504020204" pitchFamily="49" charset="0"/>
              </a:rPr>
              <a:t>?&gt; customers 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	= </a:t>
            </a:r>
            <a:r>
              <a:rPr lang="en-US" sz="2000" dirty="0" err="1">
                <a:latin typeface="Lucida Console" panose="020B0609040504020204" pitchFamily="49" charset="0"/>
              </a:rPr>
              <a:t>GetCustomersAsync</a:t>
            </a:r>
            <a:r>
              <a:rPr lang="en-US" sz="2000" dirty="0">
                <a:latin typeface="Lucida Console" panose="020B0609040504020204" pitchFamily="49" charset="0"/>
              </a:rPr>
              <a:t>(</a:t>
            </a:r>
            <a:r>
              <a:rPr lang="en-US" sz="2000" dirty="0" err="1">
                <a:latin typeface="Lucida Console" panose="020B0609040504020204" pitchFamily="49" charset="0"/>
              </a:rPr>
              <a:t>args</a:t>
            </a:r>
            <a:r>
              <a:rPr lang="en-US" sz="2000" dirty="0">
                <a:latin typeface="Lucida Console" panose="020B0609040504020204" pitchFamily="49" charset="0"/>
              </a:rPr>
              <a:t>[</a:t>
            </a:r>
            <a:r>
              <a:rPr lang="en-US" sz="2000" dirty="0">
                <a:solidFill>
                  <a:srgbClr val="00188F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2..</a:t>
            </a:r>
            <a:r>
              <a:rPr lang="en-US" sz="2000" dirty="0">
                <a:latin typeface="Lucida Console" panose="020B0609040504020204" pitchFamily="49" charset="0"/>
              </a:rPr>
              <a:t>]);</a:t>
            </a:r>
          </a:p>
          <a:p>
            <a:pPr marL="0" indent="0" defTabSz="457200">
              <a:spcBef>
                <a:spcPts val="0"/>
              </a:spcBef>
              <a:buNone/>
            </a:pPr>
            <a:endParaRPr lang="en-US" sz="2000" dirty="0">
              <a:latin typeface="Lucida Console" panose="020B0609040504020204" pitchFamily="49" charset="0"/>
            </a:endParaRP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await</a:t>
            </a:r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foreach</a:t>
            </a:r>
            <a:r>
              <a:rPr lang="en-US" sz="2000" dirty="0">
                <a:latin typeface="Lucida Console" panose="020B0609040504020204" pitchFamily="49" charset="0"/>
              </a:rPr>
              <a:t> (</a:t>
            </a:r>
            <a:r>
              <a:rPr lang="en-US" sz="2000" dirty="0">
                <a:solidFill>
                  <a:srgbClr val="00BCF2"/>
                </a:solidFill>
                <a:latin typeface="Lucida Console" panose="020B0609040504020204" pitchFamily="49" charset="0"/>
              </a:rPr>
              <a:t>Customer</a:t>
            </a:r>
            <a:r>
              <a:rPr lang="en-US" sz="2000" dirty="0">
                <a:latin typeface="Lucida Console" panose="020B0609040504020204" pitchFamily="49" charset="0"/>
              </a:rPr>
              <a:t>? customer 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in</a:t>
            </a:r>
            <a:r>
              <a:rPr lang="en-US" sz="2000" dirty="0">
                <a:latin typeface="Lucida Console" panose="020B0609040504020204" pitchFamily="49" charset="0"/>
              </a:rPr>
              <a:t> customers)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{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	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string</a:t>
            </a:r>
            <a:r>
              <a:rPr lang="en-US" sz="2000" dirty="0">
                <a:latin typeface="Lucida Console" panose="020B0609040504020204" pitchFamily="49" charset="0"/>
              </a:rPr>
              <a:t>? name = customer 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switch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	{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		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null</a:t>
            </a:r>
            <a:r>
              <a:rPr lang="en-US" sz="2000" dirty="0">
                <a:latin typeface="Lucida Console" panose="020B0609040504020204" pitchFamily="49" charset="0"/>
              </a:rPr>
              <a:t>                   =&gt; 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null</a:t>
            </a:r>
            <a:r>
              <a:rPr lang="en-US" sz="2000" dirty="0">
                <a:latin typeface="Lucida Console" panose="020B0609040504020204" pitchFamily="49" charset="0"/>
              </a:rPr>
              <a:t>,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		(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null</a:t>
            </a:r>
            <a:r>
              <a:rPr lang="en-US" sz="2000" dirty="0">
                <a:latin typeface="Lucida Console" panose="020B0609040504020204" pitchFamily="49" charset="0"/>
              </a:rPr>
              <a:t>, 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string</a:t>
            </a:r>
            <a:r>
              <a:rPr lang="en-US" sz="2000" dirty="0">
                <a:latin typeface="Lucida Console" panose="020B0609040504020204" pitchFamily="49" charset="0"/>
              </a:rPr>
              <a:t> ln)      =&gt; </a:t>
            </a:r>
            <a:r>
              <a:rPr lang="en-US" sz="2000" dirty="0">
                <a:solidFill>
                  <a:srgbClr val="FF0000"/>
                </a:solidFill>
                <a:latin typeface="Lucida Console" panose="020B0609040504020204" pitchFamily="49" charset="0"/>
              </a:rPr>
              <a:t>$"</a:t>
            </a:r>
            <a:r>
              <a:rPr lang="en-US" sz="20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Ms</a:t>
            </a:r>
            <a:r>
              <a:rPr lang="en-US" sz="2000" dirty="0">
                <a:solidFill>
                  <a:srgbClr val="FF0000"/>
                </a:solidFill>
                <a:latin typeface="Lucida Console" panose="020B0609040504020204" pitchFamily="49" charset="0"/>
              </a:rPr>
              <a:t>/</a:t>
            </a:r>
            <a:r>
              <a:rPr lang="en-US" sz="20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Mr</a:t>
            </a:r>
            <a:r>
              <a:rPr lang="en-US" sz="2000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latin typeface="Lucida Console" panose="020B0609040504020204" pitchFamily="49" charset="0"/>
              </a:rPr>
              <a:t>{ln}</a:t>
            </a:r>
            <a:r>
              <a:rPr lang="en-US" sz="2000" dirty="0">
                <a:solidFill>
                  <a:srgbClr val="FF0000"/>
                </a:solidFill>
                <a:latin typeface="Lucida Console" panose="020B0609040504020204" pitchFamily="49" charset="0"/>
              </a:rPr>
              <a:t>"</a:t>
            </a:r>
            <a:r>
              <a:rPr lang="en-US" sz="2000" dirty="0">
                <a:latin typeface="Lucida Console" panose="020B0609040504020204" pitchFamily="49" charset="0"/>
              </a:rPr>
              <a:t>,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		(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string</a:t>
            </a:r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fn</a:t>
            </a:r>
            <a:r>
              <a:rPr lang="en-US" sz="2000" dirty="0">
                <a:latin typeface="Lucida Console" panose="020B0609040504020204" pitchFamily="49" charset="0"/>
              </a:rPr>
              <a:t>, 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string</a:t>
            </a:r>
            <a:r>
              <a:rPr lang="en-US" sz="2000" dirty="0">
                <a:latin typeface="Lucida Console" panose="020B0609040504020204" pitchFamily="49" charset="0"/>
              </a:rPr>
              <a:t> ln) =&gt; </a:t>
            </a:r>
            <a:r>
              <a:rPr lang="en-US" sz="2000" dirty="0">
                <a:solidFill>
                  <a:srgbClr val="FF0000"/>
                </a:solidFill>
                <a:latin typeface="Lucida Console" panose="020B0609040504020204" pitchFamily="49" charset="0"/>
              </a:rPr>
              <a:t>$"</a:t>
            </a:r>
            <a:r>
              <a:rPr lang="en-US" sz="2000" dirty="0">
                <a:latin typeface="Lucida Console" panose="020B0609040504020204" pitchFamily="49" charset="0"/>
              </a:rPr>
              <a:t>{</a:t>
            </a:r>
            <a:r>
              <a:rPr lang="en-US" sz="2000" dirty="0" err="1">
                <a:latin typeface="Lucida Console" panose="020B0609040504020204" pitchFamily="49" charset="0"/>
              </a:rPr>
              <a:t>fn</a:t>
            </a:r>
            <a:r>
              <a:rPr lang="en-US" sz="2000" dirty="0">
                <a:latin typeface="Lucida Console" panose="020B0609040504020204" pitchFamily="49" charset="0"/>
              </a:rPr>
              <a:t>[0]} {ln}</a:t>
            </a:r>
            <a:r>
              <a:rPr lang="en-US" sz="2000" dirty="0">
                <a:solidFill>
                  <a:srgbClr val="FF0000"/>
                </a:solidFill>
                <a:latin typeface="Lucida Console" panose="020B0609040504020204" pitchFamily="49" charset="0"/>
              </a:rPr>
              <a:t>"</a:t>
            </a:r>
            <a:r>
              <a:rPr lang="en-US" sz="2000" dirty="0">
                <a:latin typeface="Lucida Console" panose="020B0609040504020204" pitchFamily="49" charset="0"/>
              </a:rPr>
              <a:t>,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	};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	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if</a:t>
            </a:r>
            <a:r>
              <a:rPr lang="en-US" sz="2000" dirty="0">
                <a:latin typeface="Lucida Console" panose="020B0609040504020204" pitchFamily="49" charset="0"/>
              </a:rPr>
              <a:t> (name != 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null</a:t>
            </a:r>
            <a:r>
              <a:rPr lang="en-US" sz="2000" dirty="0">
                <a:latin typeface="Lucida Console" panose="020B0609040504020204" pitchFamily="49" charset="0"/>
              </a:rPr>
              <a:t>) </a:t>
            </a:r>
            <a:r>
              <a:rPr lang="en-US" sz="2000" dirty="0" err="1">
                <a:solidFill>
                  <a:srgbClr val="00BCF2"/>
                </a:solidFill>
                <a:latin typeface="Lucida Console" panose="020B0609040504020204" pitchFamily="49" charset="0"/>
              </a:rPr>
              <a:t>Console</a:t>
            </a:r>
            <a:r>
              <a:rPr lang="en-US" sz="2000" dirty="0" err="1">
                <a:latin typeface="Lucida Console" panose="020B0609040504020204" pitchFamily="49" charset="0"/>
              </a:rPr>
              <a:t>.WriteLine</a:t>
            </a:r>
            <a:r>
              <a:rPr lang="en-US" sz="2000" dirty="0">
                <a:latin typeface="Lucida Console" panose="020B0609040504020204" pitchFamily="49" charset="0"/>
              </a:rPr>
              <a:t>(name);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}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6876438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9FF3C-4A38-49B0-BBDD-BEA9ED96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8.0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7B5409-F7A9-44B7-8813-D0E95A12CE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3882292" cy="3077766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Ranges</a:t>
            </a:r>
          </a:p>
          <a:p>
            <a:pPr marL="0" indent="0">
              <a:buNone/>
            </a:pPr>
            <a:r>
              <a:rPr lang="en-US" sz="2000" b="1" dirty="0">
                <a:highlight>
                  <a:srgbClr val="FFFF00"/>
                </a:highlight>
              </a:rPr>
              <a:t>Nullable reference types</a:t>
            </a:r>
          </a:p>
          <a:p>
            <a:pPr marL="0" indent="0">
              <a:buNone/>
            </a:pPr>
            <a:r>
              <a:rPr lang="en-US" sz="2000" b="1" dirty="0"/>
              <a:t>Async streams</a:t>
            </a:r>
          </a:p>
          <a:p>
            <a:pPr marL="0" indent="0">
              <a:buNone/>
            </a:pPr>
            <a:r>
              <a:rPr lang="en-US" sz="2000" b="1" dirty="0"/>
              <a:t>Switch expressions</a:t>
            </a:r>
          </a:p>
          <a:p>
            <a:pPr marL="0" indent="0">
              <a:buNone/>
            </a:pPr>
            <a:r>
              <a:rPr lang="en-US" sz="2000" b="1" dirty="0"/>
              <a:t>Recursive patterns</a:t>
            </a:r>
          </a:p>
          <a:p>
            <a:pPr marL="0" indent="0">
              <a:buNone/>
            </a:pPr>
            <a:r>
              <a:rPr lang="en-US" sz="2000" b="1" dirty="0"/>
              <a:t>Default implementations  </a:t>
            </a:r>
          </a:p>
          <a:p>
            <a:pPr marL="0" indent="0">
              <a:buNone/>
            </a:pPr>
            <a:endParaRPr lang="en-US" sz="2000" b="1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9C6FEA-B67C-448D-A313-DD67E2D79A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75539" y="1437481"/>
            <a:ext cx="8026456" cy="4924425"/>
          </a:xfrm>
        </p:spPr>
        <p:txBody>
          <a:bodyPr/>
          <a:lstStyle/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static</a:t>
            </a:r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async</a:t>
            </a:r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00BCF2"/>
                </a:solidFill>
                <a:latin typeface="Lucida Console" panose="020B0609040504020204" pitchFamily="49" charset="0"/>
              </a:rPr>
              <a:t>Task</a:t>
            </a:r>
            <a:r>
              <a:rPr lang="en-US" sz="2000" dirty="0">
                <a:latin typeface="Lucida Console" panose="020B0609040504020204" pitchFamily="49" charset="0"/>
              </a:rPr>
              <a:t> Main(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string</a:t>
            </a:r>
            <a:r>
              <a:rPr lang="en-US" sz="2000" dirty="0">
                <a:latin typeface="Lucida Console" panose="020B0609040504020204" pitchFamily="49" charset="0"/>
              </a:rPr>
              <a:t>[] </a:t>
            </a:r>
            <a:r>
              <a:rPr lang="en-US" sz="2000" dirty="0" err="1">
                <a:latin typeface="Lucida Console" panose="020B0609040504020204" pitchFamily="49" charset="0"/>
              </a:rPr>
              <a:t>args</a:t>
            </a:r>
            <a:r>
              <a:rPr lang="en-US" sz="2000" dirty="0">
                <a:latin typeface="Lucida Console" panose="020B0609040504020204" pitchFamily="49" charset="0"/>
              </a:rPr>
              <a:t>)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{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</a:t>
            </a:r>
            <a:r>
              <a:rPr lang="en-US" sz="2000" dirty="0" err="1">
                <a:solidFill>
                  <a:srgbClr val="00BCF2"/>
                </a:solidFill>
                <a:latin typeface="Lucida Console" panose="020B0609040504020204" pitchFamily="49" charset="0"/>
              </a:rPr>
              <a:t>IAsyncEnumerable</a:t>
            </a:r>
            <a:r>
              <a:rPr lang="en-US" sz="2000" dirty="0">
                <a:latin typeface="Lucida Console" panose="020B0609040504020204" pitchFamily="49" charset="0"/>
              </a:rPr>
              <a:t>&lt;</a:t>
            </a:r>
            <a:r>
              <a:rPr lang="en-US" sz="2000" dirty="0">
                <a:solidFill>
                  <a:srgbClr val="00BCF2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Customer</a:t>
            </a:r>
            <a:r>
              <a:rPr lang="en-US" sz="2000" dirty="0">
                <a:highlight>
                  <a:srgbClr val="FFFF00"/>
                </a:highlight>
                <a:latin typeface="Lucida Console" panose="020B0609040504020204" pitchFamily="49" charset="0"/>
              </a:rPr>
              <a:t>?</a:t>
            </a:r>
            <a:r>
              <a:rPr lang="en-US" sz="2000" dirty="0">
                <a:latin typeface="Lucida Console" panose="020B0609040504020204" pitchFamily="49" charset="0"/>
              </a:rPr>
              <a:t>&gt; customers 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	= </a:t>
            </a:r>
            <a:r>
              <a:rPr lang="en-US" sz="2000" dirty="0" err="1">
                <a:latin typeface="Lucida Console" panose="020B0609040504020204" pitchFamily="49" charset="0"/>
              </a:rPr>
              <a:t>GetCustomersAsync</a:t>
            </a:r>
            <a:r>
              <a:rPr lang="en-US" sz="2000" dirty="0">
                <a:latin typeface="Lucida Console" panose="020B0609040504020204" pitchFamily="49" charset="0"/>
              </a:rPr>
              <a:t>(</a:t>
            </a:r>
            <a:r>
              <a:rPr lang="en-US" sz="2000" dirty="0" err="1">
                <a:latin typeface="Lucida Console" panose="020B0609040504020204" pitchFamily="49" charset="0"/>
              </a:rPr>
              <a:t>args</a:t>
            </a:r>
            <a:r>
              <a:rPr lang="en-US" sz="2000" dirty="0">
                <a:latin typeface="Lucida Console" panose="020B0609040504020204" pitchFamily="49" charset="0"/>
              </a:rPr>
              <a:t>[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2..</a:t>
            </a:r>
            <a:r>
              <a:rPr lang="en-US" sz="2000" dirty="0">
                <a:latin typeface="Lucida Console" panose="020B0609040504020204" pitchFamily="49" charset="0"/>
              </a:rPr>
              <a:t>]);</a:t>
            </a:r>
          </a:p>
          <a:p>
            <a:pPr marL="0" indent="0" defTabSz="457200">
              <a:spcBef>
                <a:spcPts val="0"/>
              </a:spcBef>
              <a:buNone/>
            </a:pPr>
            <a:endParaRPr lang="en-US" sz="2000" dirty="0">
              <a:latin typeface="Lucida Console" panose="020B0609040504020204" pitchFamily="49" charset="0"/>
            </a:endParaRP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await</a:t>
            </a:r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foreach</a:t>
            </a:r>
            <a:r>
              <a:rPr lang="en-US" sz="2000" dirty="0">
                <a:latin typeface="Lucida Console" panose="020B0609040504020204" pitchFamily="49" charset="0"/>
              </a:rPr>
              <a:t> (</a:t>
            </a:r>
            <a:r>
              <a:rPr lang="en-US" sz="2000" dirty="0">
                <a:solidFill>
                  <a:srgbClr val="00BCF2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Customer</a:t>
            </a:r>
            <a:r>
              <a:rPr lang="en-US" sz="2000" dirty="0">
                <a:highlight>
                  <a:srgbClr val="FFFF00"/>
                </a:highlight>
                <a:latin typeface="Lucida Console" panose="020B0609040504020204" pitchFamily="49" charset="0"/>
              </a:rPr>
              <a:t>?</a:t>
            </a:r>
            <a:r>
              <a:rPr lang="en-US" sz="2000" dirty="0">
                <a:latin typeface="Lucida Console" panose="020B0609040504020204" pitchFamily="49" charset="0"/>
              </a:rPr>
              <a:t> customer 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in</a:t>
            </a:r>
            <a:r>
              <a:rPr lang="en-US" sz="2000" dirty="0">
                <a:latin typeface="Lucida Console" panose="020B0609040504020204" pitchFamily="49" charset="0"/>
              </a:rPr>
              <a:t> customers)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{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	</a:t>
            </a:r>
            <a:r>
              <a:rPr lang="en-US" sz="2000" dirty="0">
                <a:solidFill>
                  <a:srgbClr val="00188F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string</a:t>
            </a:r>
            <a:r>
              <a:rPr lang="en-US" sz="2000" dirty="0">
                <a:highlight>
                  <a:srgbClr val="FFFF00"/>
                </a:highlight>
                <a:latin typeface="Lucida Console" panose="020B0609040504020204" pitchFamily="49" charset="0"/>
              </a:rPr>
              <a:t>?</a:t>
            </a:r>
            <a:r>
              <a:rPr lang="en-US" sz="2000" dirty="0">
                <a:latin typeface="Lucida Console" panose="020B0609040504020204" pitchFamily="49" charset="0"/>
              </a:rPr>
              <a:t> name = customer 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switch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	{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		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null</a:t>
            </a:r>
            <a:r>
              <a:rPr lang="en-US" sz="2000" dirty="0">
                <a:latin typeface="Lucida Console" panose="020B0609040504020204" pitchFamily="49" charset="0"/>
              </a:rPr>
              <a:t>                   =&gt; 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null</a:t>
            </a:r>
            <a:r>
              <a:rPr lang="en-US" sz="2000" dirty="0">
                <a:latin typeface="Lucida Console" panose="020B0609040504020204" pitchFamily="49" charset="0"/>
              </a:rPr>
              <a:t>,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		(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null</a:t>
            </a:r>
            <a:r>
              <a:rPr lang="en-US" sz="2000" dirty="0">
                <a:latin typeface="Lucida Console" panose="020B0609040504020204" pitchFamily="49" charset="0"/>
              </a:rPr>
              <a:t>, 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string</a:t>
            </a:r>
            <a:r>
              <a:rPr lang="en-US" sz="2000" dirty="0">
                <a:latin typeface="Lucida Console" panose="020B0609040504020204" pitchFamily="49" charset="0"/>
              </a:rPr>
              <a:t> ln)      =&gt; </a:t>
            </a:r>
            <a:r>
              <a:rPr lang="en-US" sz="2000" dirty="0">
                <a:solidFill>
                  <a:srgbClr val="FF0000"/>
                </a:solidFill>
                <a:latin typeface="Lucida Console" panose="020B0609040504020204" pitchFamily="49" charset="0"/>
              </a:rPr>
              <a:t>$"</a:t>
            </a:r>
            <a:r>
              <a:rPr lang="en-US" sz="20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Ms</a:t>
            </a:r>
            <a:r>
              <a:rPr lang="en-US" sz="2000" dirty="0">
                <a:solidFill>
                  <a:srgbClr val="FF0000"/>
                </a:solidFill>
                <a:latin typeface="Lucida Console" panose="020B0609040504020204" pitchFamily="49" charset="0"/>
              </a:rPr>
              <a:t>/</a:t>
            </a:r>
            <a:r>
              <a:rPr lang="en-US" sz="20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Mr</a:t>
            </a:r>
            <a:r>
              <a:rPr lang="en-US" sz="2000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latin typeface="Lucida Console" panose="020B0609040504020204" pitchFamily="49" charset="0"/>
              </a:rPr>
              <a:t>{ln}</a:t>
            </a:r>
            <a:r>
              <a:rPr lang="en-US" sz="2000" dirty="0">
                <a:solidFill>
                  <a:srgbClr val="FF0000"/>
                </a:solidFill>
                <a:latin typeface="Lucida Console" panose="020B0609040504020204" pitchFamily="49" charset="0"/>
              </a:rPr>
              <a:t>"</a:t>
            </a:r>
            <a:r>
              <a:rPr lang="en-US" sz="2000" dirty="0">
                <a:latin typeface="Lucida Console" panose="020B0609040504020204" pitchFamily="49" charset="0"/>
              </a:rPr>
              <a:t>,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		(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string</a:t>
            </a:r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fn</a:t>
            </a:r>
            <a:r>
              <a:rPr lang="en-US" sz="2000" dirty="0">
                <a:latin typeface="Lucida Console" panose="020B0609040504020204" pitchFamily="49" charset="0"/>
              </a:rPr>
              <a:t>, 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string</a:t>
            </a:r>
            <a:r>
              <a:rPr lang="en-US" sz="2000" dirty="0">
                <a:latin typeface="Lucida Console" panose="020B0609040504020204" pitchFamily="49" charset="0"/>
              </a:rPr>
              <a:t> ln) =&gt; </a:t>
            </a:r>
            <a:r>
              <a:rPr lang="en-US" sz="2000" dirty="0">
                <a:solidFill>
                  <a:srgbClr val="FF0000"/>
                </a:solidFill>
                <a:latin typeface="Lucida Console" panose="020B0609040504020204" pitchFamily="49" charset="0"/>
              </a:rPr>
              <a:t>$"</a:t>
            </a:r>
            <a:r>
              <a:rPr lang="en-US" sz="2000" dirty="0">
                <a:latin typeface="Lucida Console" panose="020B0609040504020204" pitchFamily="49" charset="0"/>
              </a:rPr>
              <a:t>{</a:t>
            </a:r>
            <a:r>
              <a:rPr lang="en-US" sz="2000" dirty="0" err="1">
                <a:latin typeface="Lucida Console" panose="020B0609040504020204" pitchFamily="49" charset="0"/>
              </a:rPr>
              <a:t>fn</a:t>
            </a:r>
            <a:r>
              <a:rPr lang="en-US" sz="2000" dirty="0">
                <a:latin typeface="Lucida Console" panose="020B0609040504020204" pitchFamily="49" charset="0"/>
              </a:rPr>
              <a:t>[0]} {ln}</a:t>
            </a:r>
            <a:r>
              <a:rPr lang="en-US" sz="2000" dirty="0">
                <a:solidFill>
                  <a:srgbClr val="FF0000"/>
                </a:solidFill>
                <a:latin typeface="Lucida Console" panose="020B0609040504020204" pitchFamily="49" charset="0"/>
              </a:rPr>
              <a:t>"</a:t>
            </a:r>
            <a:r>
              <a:rPr lang="en-US" sz="2000" dirty="0">
                <a:latin typeface="Lucida Console" panose="020B0609040504020204" pitchFamily="49" charset="0"/>
              </a:rPr>
              <a:t>,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	};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	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if</a:t>
            </a:r>
            <a:r>
              <a:rPr lang="en-US" sz="2000" dirty="0">
                <a:latin typeface="Lucida Console" panose="020B0609040504020204" pitchFamily="49" charset="0"/>
              </a:rPr>
              <a:t> (name != 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null</a:t>
            </a:r>
            <a:r>
              <a:rPr lang="en-US" sz="2000" dirty="0">
                <a:latin typeface="Lucida Console" panose="020B0609040504020204" pitchFamily="49" charset="0"/>
              </a:rPr>
              <a:t>) </a:t>
            </a:r>
            <a:r>
              <a:rPr lang="en-US" sz="2000" dirty="0" err="1">
                <a:solidFill>
                  <a:srgbClr val="00BCF2"/>
                </a:solidFill>
                <a:latin typeface="Lucida Console" panose="020B0609040504020204" pitchFamily="49" charset="0"/>
              </a:rPr>
              <a:t>Console</a:t>
            </a:r>
            <a:r>
              <a:rPr lang="en-US" sz="2000" dirty="0" err="1">
                <a:latin typeface="Lucida Console" panose="020B0609040504020204" pitchFamily="49" charset="0"/>
              </a:rPr>
              <a:t>.WriteLine</a:t>
            </a:r>
            <a:r>
              <a:rPr lang="en-US" sz="2000" dirty="0">
                <a:latin typeface="Lucida Console" panose="020B0609040504020204" pitchFamily="49" charset="0"/>
              </a:rPr>
              <a:t>(name);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}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5889953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9FF3C-4A38-49B0-BBDD-BEA9ED96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8.0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7B5409-F7A9-44B7-8813-D0E95A12CE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3882292" cy="3077766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Ranges</a:t>
            </a:r>
          </a:p>
          <a:p>
            <a:pPr marL="0" indent="0">
              <a:buNone/>
            </a:pPr>
            <a:r>
              <a:rPr lang="en-US" sz="2000" b="1" dirty="0"/>
              <a:t>Nullable reference types</a:t>
            </a:r>
          </a:p>
          <a:p>
            <a:pPr marL="0" indent="0">
              <a:buNone/>
            </a:pPr>
            <a:r>
              <a:rPr lang="en-US" sz="2000" b="1" dirty="0">
                <a:highlight>
                  <a:srgbClr val="FFFF00"/>
                </a:highlight>
              </a:rPr>
              <a:t>Async streams</a:t>
            </a:r>
          </a:p>
          <a:p>
            <a:pPr marL="0" indent="0">
              <a:buNone/>
            </a:pPr>
            <a:r>
              <a:rPr lang="en-US" sz="2000" b="1" dirty="0"/>
              <a:t>Switch expressions</a:t>
            </a:r>
          </a:p>
          <a:p>
            <a:pPr marL="0" indent="0">
              <a:buNone/>
            </a:pPr>
            <a:r>
              <a:rPr lang="en-US" sz="2000" b="1" dirty="0"/>
              <a:t>Recursive patterns</a:t>
            </a:r>
          </a:p>
          <a:p>
            <a:pPr marL="0" indent="0">
              <a:buNone/>
            </a:pPr>
            <a:r>
              <a:rPr lang="en-US" sz="2000" b="1" dirty="0"/>
              <a:t>Default implementations  </a:t>
            </a:r>
          </a:p>
          <a:p>
            <a:pPr marL="0" indent="0">
              <a:buNone/>
            </a:pPr>
            <a:endParaRPr lang="en-US" sz="2000" b="1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9C6FEA-B67C-448D-A313-DD67E2D79A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75539" y="1437481"/>
            <a:ext cx="8026456" cy="4924425"/>
          </a:xfrm>
        </p:spPr>
        <p:txBody>
          <a:bodyPr/>
          <a:lstStyle/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static</a:t>
            </a:r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async</a:t>
            </a:r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00BCF2"/>
                </a:solidFill>
                <a:latin typeface="Lucida Console" panose="020B0609040504020204" pitchFamily="49" charset="0"/>
              </a:rPr>
              <a:t>Task</a:t>
            </a:r>
            <a:r>
              <a:rPr lang="en-US" sz="2000" dirty="0">
                <a:latin typeface="Lucida Console" panose="020B0609040504020204" pitchFamily="49" charset="0"/>
              </a:rPr>
              <a:t> Main(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string</a:t>
            </a:r>
            <a:r>
              <a:rPr lang="en-US" sz="2000" dirty="0">
                <a:latin typeface="Lucida Console" panose="020B0609040504020204" pitchFamily="49" charset="0"/>
              </a:rPr>
              <a:t>[] </a:t>
            </a:r>
            <a:r>
              <a:rPr lang="en-US" sz="2000" dirty="0" err="1">
                <a:latin typeface="Lucida Console" panose="020B0609040504020204" pitchFamily="49" charset="0"/>
              </a:rPr>
              <a:t>args</a:t>
            </a:r>
            <a:r>
              <a:rPr lang="en-US" sz="2000" dirty="0">
                <a:latin typeface="Lucida Console" panose="020B0609040504020204" pitchFamily="49" charset="0"/>
              </a:rPr>
              <a:t>)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{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</a:t>
            </a:r>
            <a:r>
              <a:rPr lang="en-US" sz="2000" dirty="0" err="1">
                <a:solidFill>
                  <a:srgbClr val="00BCF2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IAsyncEnumerable</a:t>
            </a:r>
            <a:r>
              <a:rPr lang="en-US" sz="2000" dirty="0">
                <a:latin typeface="Lucida Console" panose="020B0609040504020204" pitchFamily="49" charset="0"/>
              </a:rPr>
              <a:t>&lt;</a:t>
            </a:r>
            <a:r>
              <a:rPr lang="en-US" sz="2000" dirty="0">
                <a:solidFill>
                  <a:srgbClr val="00BCF2"/>
                </a:solidFill>
                <a:latin typeface="Lucida Console" panose="020B0609040504020204" pitchFamily="49" charset="0"/>
              </a:rPr>
              <a:t>Customer</a:t>
            </a:r>
            <a:r>
              <a:rPr lang="en-US" sz="2000" dirty="0">
                <a:latin typeface="Lucida Console" panose="020B0609040504020204" pitchFamily="49" charset="0"/>
              </a:rPr>
              <a:t>?&gt; customers 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	= </a:t>
            </a:r>
            <a:r>
              <a:rPr lang="en-US" sz="2000" dirty="0" err="1">
                <a:latin typeface="Lucida Console" panose="020B0609040504020204" pitchFamily="49" charset="0"/>
              </a:rPr>
              <a:t>GetCustomersAsync</a:t>
            </a:r>
            <a:r>
              <a:rPr lang="en-US" sz="2000" dirty="0">
                <a:latin typeface="Lucida Console" panose="020B0609040504020204" pitchFamily="49" charset="0"/>
              </a:rPr>
              <a:t>(</a:t>
            </a:r>
            <a:r>
              <a:rPr lang="en-US" sz="2000" dirty="0" err="1">
                <a:latin typeface="Lucida Console" panose="020B0609040504020204" pitchFamily="49" charset="0"/>
              </a:rPr>
              <a:t>args</a:t>
            </a:r>
            <a:r>
              <a:rPr lang="en-US" sz="2000" dirty="0">
                <a:latin typeface="Lucida Console" panose="020B0609040504020204" pitchFamily="49" charset="0"/>
              </a:rPr>
              <a:t>[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2..</a:t>
            </a:r>
            <a:r>
              <a:rPr lang="en-US" sz="2000" dirty="0">
                <a:latin typeface="Lucida Console" panose="020B0609040504020204" pitchFamily="49" charset="0"/>
              </a:rPr>
              <a:t>]);</a:t>
            </a:r>
          </a:p>
          <a:p>
            <a:pPr marL="0" indent="0" defTabSz="457200">
              <a:spcBef>
                <a:spcPts val="0"/>
              </a:spcBef>
              <a:buNone/>
            </a:pPr>
            <a:endParaRPr lang="en-US" sz="2000" dirty="0">
              <a:latin typeface="Lucida Console" panose="020B0609040504020204" pitchFamily="49" charset="0"/>
            </a:endParaRP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</a:t>
            </a:r>
            <a:r>
              <a:rPr lang="en-US" sz="2000" dirty="0">
                <a:solidFill>
                  <a:srgbClr val="00188F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await</a:t>
            </a:r>
            <a:r>
              <a:rPr lang="en-US" sz="2000" dirty="0">
                <a:highlight>
                  <a:srgbClr val="FFFF00"/>
                </a:highlight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00188F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foreach</a:t>
            </a:r>
            <a:r>
              <a:rPr lang="en-US" sz="2000" dirty="0">
                <a:latin typeface="Lucida Console" panose="020B0609040504020204" pitchFamily="49" charset="0"/>
              </a:rPr>
              <a:t> (</a:t>
            </a:r>
            <a:r>
              <a:rPr lang="en-US" sz="2000" dirty="0">
                <a:solidFill>
                  <a:srgbClr val="00BCF2"/>
                </a:solidFill>
                <a:latin typeface="Lucida Console" panose="020B0609040504020204" pitchFamily="49" charset="0"/>
              </a:rPr>
              <a:t>Customer</a:t>
            </a:r>
            <a:r>
              <a:rPr lang="en-US" sz="2000" dirty="0">
                <a:latin typeface="Lucida Console" panose="020B0609040504020204" pitchFamily="49" charset="0"/>
              </a:rPr>
              <a:t>? customer 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in</a:t>
            </a:r>
            <a:r>
              <a:rPr lang="en-US" sz="2000" dirty="0">
                <a:latin typeface="Lucida Console" panose="020B0609040504020204" pitchFamily="49" charset="0"/>
              </a:rPr>
              <a:t> customers)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{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	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string</a:t>
            </a:r>
            <a:r>
              <a:rPr lang="en-US" sz="2000" dirty="0">
                <a:latin typeface="Lucida Console" panose="020B0609040504020204" pitchFamily="49" charset="0"/>
              </a:rPr>
              <a:t>? name = customer 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switch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	{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		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null</a:t>
            </a:r>
            <a:r>
              <a:rPr lang="en-US" sz="2000" dirty="0">
                <a:latin typeface="Lucida Console" panose="020B0609040504020204" pitchFamily="49" charset="0"/>
              </a:rPr>
              <a:t>                   =&gt; 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null</a:t>
            </a:r>
            <a:r>
              <a:rPr lang="en-US" sz="2000" dirty="0">
                <a:latin typeface="Lucida Console" panose="020B0609040504020204" pitchFamily="49" charset="0"/>
              </a:rPr>
              <a:t>,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		(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null</a:t>
            </a:r>
            <a:r>
              <a:rPr lang="en-US" sz="2000" dirty="0">
                <a:latin typeface="Lucida Console" panose="020B0609040504020204" pitchFamily="49" charset="0"/>
              </a:rPr>
              <a:t>, 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string</a:t>
            </a:r>
            <a:r>
              <a:rPr lang="en-US" sz="2000" dirty="0">
                <a:latin typeface="Lucida Console" panose="020B0609040504020204" pitchFamily="49" charset="0"/>
              </a:rPr>
              <a:t> ln)      =&gt; </a:t>
            </a:r>
            <a:r>
              <a:rPr lang="en-US" sz="2000" dirty="0">
                <a:solidFill>
                  <a:srgbClr val="FF0000"/>
                </a:solidFill>
                <a:latin typeface="Lucida Console" panose="020B0609040504020204" pitchFamily="49" charset="0"/>
              </a:rPr>
              <a:t>$"</a:t>
            </a:r>
            <a:r>
              <a:rPr lang="en-US" sz="20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Ms</a:t>
            </a:r>
            <a:r>
              <a:rPr lang="en-US" sz="2000" dirty="0">
                <a:solidFill>
                  <a:srgbClr val="FF0000"/>
                </a:solidFill>
                <a:latin typeface="Lucida Console" panose="020B0609040504020204" pitchFamily="49" charset="0"/>
              </a:rPr>
              <a:t>/</a:t>
            </a:r>
            <a:r>
              <a:rPr lang="en-US" sz="20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Mr</a:t>
            </a:r>
            <a:r>
              <a:rPr lang="en-US" sz="2000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latin typeface="Lucida Console" panose="020B0609040504020204" pitchFamily="49" charset="0"/>
              </a:rPr>
              <a:t>{ln}</a:t>
            </a:r>
            <a:r>
              <a:rPr lang="en-US" sz="2000" dirty="0">
                <a:solidFill>
                  <a:srgbClr val="FF0000"/>
                </a:solidFill>
                <a:latin typeface="Lucida Console" panose="020B0609040504020204" pitchFamily="49" charset="0"/>
              </a:rPr>
              <a:t>"</a:t>
            </a:r>
            <a:r>
              <a:rPr lang="en-US" sz="2000" dirty="0">
                <a:latin typeface="Lucida Console" panose="020B0609040504020204" pitchFamily="49" charset="0"/>
              </a:rPr>
              <a:t>,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		(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string</a:t>
            </a:r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fn</a:t>
            </a:r>
            <a:r>
              <a:rPr lang="en-US" sz="2000" dirty="0">
                <a:latin typeface="Lucida Console" panose="020B0609040504020204" pitchFamily="49" charset="0"/>
              </a:rPr>
              <a:t>, 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string</a:t>
            </a:r>
            <a:r>
              <a:rPr lang="en-US" sz="2000" dirty="0">
                <a:latin typeface="Lucida Console" panose="020B0609040504020204" pitchFamily="49" charset="0"/>
              </a:rPr>
              <a:t> ln) =&gt; </a:t>
            </a:r>
            <a:r>
              <a:rPr lang="en-US" sz="2000" dirty="0">
                <a:solidFill>
                  <a:srgbClr val="FF0000"/>
                </a:solidFill>
                <a:latin typeface="Lucida Console" panose="020B0609040504020204" pitchFamily="49" charset="0"/>
              </a:rPr>
              <a:t>$"</a:t>
            </a:r>
            <a:r>
              <a:rPr lang="en-US" sz="2000" dirty="0">
                <a:latin typeface="Lucida Console" panose="020B0609040504020204" pitchFamily="49" charset="0"/>
              </a:rPr>
              <a:t>{</a:t>
            </a:r>
            <a:r>
              <a:rPr lang="en-US" sz="2000" dirty="0" err="1">
                <a:latin typeface="Lucida Console" panose="020B0609040504020204" pitchFamily="49" charset="0"/>
              </a:rPr>
              <a:t>fn</a:t>
            </a:r>
            <a:r>
              <a:rPr lang="en-US" sz="2000" dirty="0">
                <a:latin typeface="Lucida Console" panose="020B0609040504020204" pitchFamily="49" charset="0"/>
              </a:rPr>
              <a:t>[0]} {ln}</a:t>
            </a:r>
            <a:r>
              <a:rPr lang="en-US" sz="2000" dirty="0">
                <a:solidFill>
                  <a:srgbClr val="FF0000"/>
                </a:solidFill>
                <a:latin typeface="Lucida Console" panose="020B0609040504020204" pitchFamily="49" charset="0"/>
              </a:rPr>
              <a:t>"</a:t>
            </a:r>
            <a:r>
              <a:rPr lang="en-US" sz="2000" dirty="0">
                <a:latin typeface="Lucida Console" panose="020B0609040504020204" pitchFamily="49" charset="0"/>
              </a:rPr>
              <a:t>,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	};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	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if</a:t>
            </a:r>
            <a:r>
              <a:rPr lang="en-US" sz="2000" dirty="0">
                <a:latin typeface="Lucida Console" panose="020B0609040504020204" pitchFamily="49" charset="0"/>
              </a:rPr>
              <a:t> (name != 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null</a:t>
            </a:r>
            <a:r>
              <a:rPr lang="en-US" sz="2000" dirty="0">
                <a:latin typeface="Lucida Console" panose="020B0609040504020204" pitchFamily="49" charset="0"/>
              </a:rPr>
              <a:t>) </a:t>
            </a:r>
            <a:r>
              <a:rPr lang="en-US" sz="2000" dirty="0" err="1">
                <a:solidFill>
                  <a:srgbClr val="00BCF2"/>
                </a:solidFill>
                <a:latin typeface="Lucida Console" panose="020B0609040504020204" pitchFamily="49" charset="0"/>
              </a:rPr>
              <a:t>Console</a:t>
            </a:r>
            <a:r>
              <a:rPr lang="en-US" sz="2000" dirty="0" err="1">
                <a:latin typeface="Lucida Console" panose="020B0609040504020204" pitchFamily="49" charset="0"/>
              </a:rPr>
              <a:t>.WriteLine</a:t>
            </a:r>
            <a:r>
              <a:rPr lang="en-US" sz="2000" dirty="0">
                <a:latin typeface="Lucida Console" panose="020B0609040504020204" pitchFamily="49" charset="0"/>
              </a:rPr>
              <a:t>(name);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}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3214007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9FF3C-4A38-49B0-BBDD-BEA9ED96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8.0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7B5409-F7A9-44B7-8813-D0E95A12CE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3882292" cy="3077766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Ranges</a:t>
            </a:r>
          </a:p>
          <a:p>
            <a:pPr marL="0" indent="0">
              <a:buNone/>
            </a:pPr>
            <a:r>
              <a:rPr lang="en-US" sz="2000" b="1" dirty="0"/>
              <a:t>Nullable reference types</a:t>
            </a:r>
          </a:p>
          <a:p>
            <a:pPr marL="0" indent="0">
              <a:buNone/>
            </a:pPr>
            <a:r>
              <a:rPr lang="en-US" sz="2000" b="1" dirty="0"/>
              <a:t>Async streams</a:t>
            </a:r>
          </a:p>
          <a:p>
            <a:pPr marL="0" indent="0">
              <a:buNone/>
            </a:pPr>
            <a:r>
              <a:rPr lang="en-US" sz="2000" b="1" dirty="0">
                <a:highlight>
                  <a:srgbClr val="FFFF00"/>
                </a:highlight>
              </a:rPr>
              <a:t>Switch expressions</a:t>
            </a:r>
          </a:p>
          <a:p>
            <a:pPr marL="0" indent="0">
              <a:buNone/>
            </a:pPr>
            <a:r>
              <a:rPr lang="en-US" sz="2000" b="1" dirty="0"/>
              <a:t>Recursive patterns</a:t>
            </a:r>
          </a:p>
          <a:p>
            <a:pPr marL="0" indent="0">
              <a:buNone/>
            </a:pPr>
            <a:r>
              <a:rPr lang="en-US" sz="2000" b="1" dirty="0"/>
              <a:t>Default implementations  </a:t>
            </a:r>
          </a:p>
          <a:p>
            <a:pPr marL="0" indent="0">
              <a:buNone/>
            </a:pPr>
            <a:endParaRPr lang="en-US" sz="2000" b="1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9C6FEA-B67C-448D-A313-DD67E2D79A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75539" y="1437481"/>
            <a:ext cx="8026456" cy="4924425"/>
          </a:xfrm>
        </p:spPr>
        <p:txBody>
          <a:bodyPr/>
          <a:lstStyle/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static</a:t>
            </a:r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async</a:t>
            </a:r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00BCF2"/>
                </a:solidFill>
                <a:latin typeface="Lucida Console" panose="020B0609040504020204" pitchFamily="49" charset="0"/>
              </a:rPr>
              <a:t>Task</a:t>
            </a:r>
            <a:r>
              <a:rPr lang="en-US" sz="2000" dirty="0">
                <a:latin typeface="Lucida Console" panose="020B0609040504020204" pitchFamily="49" charset="0"/>
              </a:rPr>
              <a:t> Main(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string</a:t>
            </a:r>
            <a:r>
              <a:rPr lang="en-US" sz="2000" dirty="0">
                <a:latin typeface="Lucida Console" panose="020B0609040504020204" pitchFamily="49" charset="0"/>
              </a:rPr>
              <a:t>[] </a:t>
            </a:r>
            <a:r>
              <a:rPr lang="en-US" sz="2000" dirty="0" err="1">
                <a:latin typeface="Lucida Console" panose="020B0609040504020204" pitchFamily="49" charset="0"/>
              </a:rPr>
              <a:t>args</a:t>
            </a:r>
            <a:r>
              <a:rPr lang="en-US" sz="2000" dirty="0">
                <a:latin typeface="Lucida Console" panose="020B0609040504020204" pitchFamily="49" charset="0"/>
              </a:rPr>
              <a:t>)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{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</a:t>
            </a:r>
            <a:r>
              <a:rPr lang="en-US" sz="2000" dirty="0" err="1">
                <a:solidFill>
                  <a:srgbClr val="00BCF2"/>
                </a:solidFill>
                <a:latin typeface="Lucida Console" panose="020B0609040504020204" pitchFamily="49" charset="0"/>
              </a:rPr>
              <a:t>IAsyncEnumerable</a:t>
            </a:r>
            <a:r>
              <a:rPr lang="en-US" sz="2000" dirty="0">
                <a:latin typeface="Lucida Console" panose="020B0609040504020204" pitchFamily="49" charset="0"/>
              </a:rPr>
              <a:t>&lt;</a:t>
            </a:r>
            <a:r>
              <a:rPr lang="en-US" sz="2000" dirty="0">
                <a:solidFill>
                  <a:srgbClr val="00BCF2"/>
                </a:solidFill>
                <a:latin typeface="Lucida Console" panose="020B0609040504020204" pitchFamily="49" charset="0"/>
              </a:rPr>
              <a:t>Customer</a:t>
            </a:r>
            <a:r>
              <a:rPr lang="en-US" sz="2000" dirty="0">
                <a:latin typeface="Lucida Console" panose="020B0609040504020204" pitchFamily="49" charset="0"/>
              </a:rPr>
              <a:t>?&gt; customers 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	= </a:t>
            </a:r>
            <a:r>
              <a:rPr lang="en-US" sz="2000" dirty="0" err="1">
                <a:latin typeface="Lucida Console" panose="020B0609040504020204" pitchFamily="49" charset="0"/>
              </a:rPr>
              <a:t>GetCustomersAsync</a:t>
            </a:r>
            <a:r>
              <a:rPr lang="en-US" sz="2000" dirty="0">
                <a:latin typeface="Lucida Console" panose="020B0609040504020204" pitchFamily="49" charset="0"/>
              </a:rPr>
              <a:t>(</a:t>
            </a:r>
            <a:r>
              <a:rPr lang="en-US" sz="2000" dirty="0" err="1">
                <a:latin typeface="Lucida Console" panose="020B0609040504020204" pitchFamily="49" charset="0"/>
              </a:rPr>
              <a:t>args</a:t>
            </a:r>
            <a:r>
              <a:rPr lang="en-US" sz="2000" dirty="0">
                <a:latin typeface="Lucida Console" panose="020B0609040504020204" pitchFamily="49" charset="0"/>
              </a:rPr>
              <a:t>[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2..</a:t>
            </a:r>
            <a:r>
              <a:rPr lang="en-US" sz="2000" dirty="0">
                <a:latin typeface="Lucida Console" panose="020B0609040504020204" pitchFamily="49" charset="0"/>
              </a:rPr>
              <a:t>]);</a:t>
            </a:r>
          </a:p>
          <a:p>
            <a:pPr marL="0" indent="0" defTabSz="457200">
              <a:spcBef>
                <a:spcPts val="0"/>
              </a:spcBef>
              <a:buNone/>
            </a:pPr>
            <a:endParaRPr lang="en-US" sz="2000" dirty="0">
              <a:latin typeface="Lucida Console" panose="020B0609040504020204" pitchFamily="49" charset="0"/>
            </a:endParaRP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await</a:t>
            </a:r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foreach</a:t>
            </a:r>
            <a:r>
              <a:rPr lang="en-US" sz="2000" dirty="0">
                <a:latin typeface="Lucida Console" panose="020B0609040504020204" pitchFamily="49" charset="0"/>
              </a:rPr>
              <a:t> (</a:t>
            </a:r>
            <a:r>
              <a:rPr lang="en-US" sz="2000" dirty="0">
                <a:solidFill>
                  <a:srgbClr val="00BCF2"/>
                </a:solidFill>
                <a:latin typeface="Lucida Console" panose="020B0609040504020204" pitchFamily="49" charset="0"/>
              </a:rPr>
              <a:t>Customer</a:t>
            </a:r>
            <a:r>
              <a:rPr lang="en-US" sz="2000" dirty="0">
                <a:latin typeface="Lucida Console" panose="020B0609040504020204" pitchFamily="49" charset="0"/>
              </a:rPr>
              <a:t>? customer 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in</a:t>
            </a:r>
            <a:r>
              <a:rPr lang="en-US" sz="2000" dirty="0">
                <a:latin typeface="Lucida Console" panose="020B0609040504020204" pitchFamily="49" charset="0"/>
              </a:rPr>
              <a:t> customers)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{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	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string</a:t>
            </a:r>
            <a:r>
              <a:rPr lang="en-US" sz="2000" dirty="0">
                <a:latin typeface="Lucida Console" panose="020B0609040504020204" pitchFamily="49" charset="0"/>
              </a:rPr>
              <a:t>? name = </a:t>
            </a:r>
            <a:r>
              <a:rPr lang="en-US" sz="2000" dirty="0">
                <a:highlight>
                  <a:srgbClr val="FFFF00"/>
                </a:highlight>
                <a:latin typeface="Lucida Console" panose="020B0609040504020204" pitchFamily="49" charset="0"/>
              </a:rPr>
              <a:t>customer </a:t>
            </a:r>
            <a:r>
              <a:rPr lang="en-US" sz="2000" dirty="0">
                <a:solidFill>
                  <a:srgbClr val="00188F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switch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	</a:t>
            </a:r>
            <a:r>
              <a:rPr lang="en-US" sz="2000" dirty="0">
                <a:highlight>
                  <a:srgbClr val="FFFF00"/>
                </a:highlight>
                <a:latin typeface="Lucida Console" panose="020B0609040504020204" pitchFamily="49" charset="0"/>
              </a:rPr>
              <a:t>{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		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null</a:t>
            </a:r>
            <a:r>
              <a:rPr lang="en-US" sz="2000" dirty="0">
                <a:latin typeface="Lucida Console" panose="020B0609040504020204" pitchFamily="49" charset="0"/>
              </a:rPr>
              <a:t>                   </a:t>
            </a:r>
            <a:r>
              <a:rPr lang="en-US" sz="2000" dirty="0">
                <a:highlight>
                  <a:srgbClr val="FFFF00"/>
                </a:highlight>
                <a:latin typeface="Lucida Console" panose="020B0609040504020204" pitchFamily="49" charset="0"/>
              </a:rPr>
              <a:t>=&gt;</a:t>
            </a:r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null</a:t>
            </a:r>
            <a:r>
              <a:rPr lang="en-US" sz="2000" dirty="0">
                <a:latin typeface="Lucida Console" panose="020B0609040504020204" pitchFamily="49" charset="0"/>
              </a:rPr>
              <a:t>,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		(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null</a:t>
            </a:r>
            <a:r>
              <a:rPr lang="en-US" sz="2000" dirty="0">
                <a:latin typeface="Lucida Console" panose="020B0609040504020204" pitchFamily="49" charset="0"/>
              </a:rPr>
              <a:t>, 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string</a:t>
            </a:r>
            <a:r>
              <a:rPr lang="en-US" sz="2000" dirty="0">
                <a:latin typeface="Lucida Console" panose="020B0609040504020204" pitchFamily="49" charset="0"/>
              </a:rPr>
              <a:t> ln)      </a:t>
            </a:r>
            <a:r>
              <a:rPr lang="en-US" sz="2000" dirty="0">
                <a:highlight>
                  <a:srgbClr val="FFFF00"/>
                </a:highlight>
                <a:latin typeface="Lucida Console" panose="020B0609040504020204" pitchFamily="49" charset="0"/>
              </a:rPr>
              <a:t>=&gt;</a:t>
            </a:r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Lucida Console" panose="020B0609040504020204" pitchFamily="49" charset="0"/>
              </a:rPr>
              <a:t>$"</a:t>
            </a:r>
            <a:r>
              <a:rPr lang="en-US" sz="20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Ms</a:t>
            </a:r>
            <a:r>
              <a:rPr lang="en-US" sz="2000" dirty="0">
                <a:solidFill>
                  <a:srgbClr val="FF0000"/>
                </a:solidFill>
                <a:latin typeface="Lucida Console" panose="020B0609040504020204" pitchFamily="49" charset="0"/>
              </a:rPr>
              <a:t>/</a:t>
            </a:r>
            <a:r>
              <a:rPr lang="en-US" sz="20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Mr</a:t>
            </a:r>
            <a:r>
              <a:rPr lang="en-US" sz="2000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latin typeface="Lucida Console" panose="020B0609040504020204" pitchFamily="49" charset="0"/>
              </a:rPr>
              <a:t>{ln}</a:t>
            </a:r>
            <a:r>
              <a:rPr lang="en-US" sz="2000" dirty="0">
                <a:solidFill>
                  <a:srgbClr val="FF0000"/>
                </a:solidFill>
                <a:latin typeface="Lucida Console" panose="020B0609040504020204" pitchFamily="49" charset="0"/>
              </a:rPr>
              <a:t>"</a:t>
            </a:r>
            <a:r>
              <a:rPr lang="en-US" sz="2000" dirty="0">
                <a:latin typeface="Lucida Console" panose="020B0609040504020204" pitchFamily="49" charset="0"/>
              </a:rPr>
              <a:t>,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		(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string</a:t>
            </a:r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fn</a:t>
            </a:r>
            <a:r>
              <a:rPr lang="en-US" sz="2000" dirty="0">
                <a:latin typeface="Lucida Console" panose="020B0609040504020204" pitchFamily="49" charset="0"/>
              </a:rPr>
              <a:t>, 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string</a:t>
            </a:r>
            <a:r>
              <a:rPr lang="en-US" sz="2000" dirty="0">
                <a:latin typeface="Lucida Console" panose="020B0609040504020204" pitchFamily="49" charset="0"/>
              </a:rPr>
              <a:t> ln) </a:t>
            </a:r>
            <a:r>
              <a:rPr lang="en-US" sz="2000" dirty="0">
                <a:highlight>
                  <a:srgbClr val="FFFF00"/>
                </a:highlight>
                <a:latin typeface="Lucida Console" panose="020B0609040504020204" pitchFamily="49" charset="0"/>
              </a:rPr>
              <a:t>=&gt;</a:t>
            </a:r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Lucida Console" panose="020B0609040504020204" pitchFamily="49" charset="0"/>
              </a:rPr>
              <a:t>$"</a:t>
            </a:r>
            <a:r>
              <a:rPr lang="en-US" sz="2000" dirty="0">
                <a:latin typeface="Lucida Console" panose="020B0609040504020204" pitchFamily="49" charset="0"/>
              </a:rPr>
              <a:t>{</a:t>
            </a:r>
            <a:r>
              <a:rPr lang="en-US" sz="2000" dirty="0" err="1">
                <a:latin typeface="Lucida Console" panose="020B0609040504020204" pitchFamily="49" charset="0"/>
              </a:rPr>
              <a:t>fn</a:t>
            </a:r>
            <a:r>
              <a:rPr lang="en-US" sz="2000" dirty="0">
                <a:latin typeface="Lucida Console" panose="020B0609040504020204" pitchFamily="49" charset="0"/>
              </a:rPr>
              <a:t>[0]} {ln}</a:t>
            </a:r>
            <a:r>
              <a:rPr lang="en-US" sz="2000" dirty="0">
                <a:solidFill>
                  <a:srgbClr val="FF0000"/>
                </a:solidFill>
                <a:latin typeface="Lucida Console" panose="020B0609040504020204" pitchFamily="49" charset="0"/>
              </a:rPr>
              <a:t>"</a:t>
            </a:r>
            <a:r>
              <a:rPr lang="en-US" sz="2000" dirty="0">
                <a:latin typeface="Lucida Console" panose="020B0609040504020204" pitchFamily="49" charset="0"/>
              </a:rPr>
              <a:t>,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	</a:t>
            </a:r>
            <a:r>
              <a:rPr lang="en-US" sz="2000" dirty="0">
                <a:highlight>
                  <a:srgbClr val="FFFF00"/>
                </a:highlight>
                <a:latin typeface="Lucida Console" panose="020B0609040504020204" pitchFamily="49" charset="0"/>
              </a:rPr>
              <a:t>}</a:t>
            </a:r>
            <a:r>
              <a:rPr lang="en-US" sz="2000" dirty="0">
                <a:latin typeface="Lucida Console" panose="020B0609040504020204" pitchFamily="49" charset="0"/>
              </a:rPr>
              <a:t>;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	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if</a:t>
            </a:r>
            <a:r>
              <a:rPr lang="en-US" sz="2000" dirty="0">
                <a:latin typeface="Lucida Console" panose="020B0609040504020204" pitchFamily="49" charset="0"/>
              </a:rPr>
              <a:t> (name != 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null</a:t>
            </a:r>
            <a:r>
              <a:rPr lang="en-US" sz="2000" dirty="0">
                <a:latin typeface="Lucida Console" panose="020B0609040504020204" pitchFamily="49" charset="0"/>
              </a:rPr>
              <a:t>) </a:t>
            </a:r>
            <a:r>
              <a:rPr lang="en-US" sz="2000" dirty="0" err="1">
                <a:solidFill>
                  <a:srgbClr val="00BCF2"/>
                </a:solidFill>
                <a:latin typeface="Lucida Console" panose="020B0609040504020204" pitchFamily="49" charset="0"/>
              </a:rPr>
              <a:t>Console</a:t>
            </a:r>
            <a:r>
              <a:rPr lang="en-US" sz="2000" dirty="0" err="1">
                <a:latin typeface="Lucida Console" panose="020B0609040504020204" pitchFamily="49" charset="0"/>
              </a:rPr>
              <a:t>.WriteLine</a:t>
            </a:r>
            <a:r>
              <a:rPr lang="en-US" sz="2000" dirty="0">
                <a:latin typeface="Lucida Console" panose="020B0609040504020204" pitchFamily="49" charset="0"/>
              </a:rPr>
              <a:t>(name);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}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285050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9FF3C-4A38-49B0-BBDD-BEA9ED96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8.0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7B5409-F7A9-44B7-8813-D0E95A12CE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3882292" cy="3077766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Ranges</a:t>
            </a:r>
          </a:p>
          <a:p>
            <a:pPr marL="0" indent="0">
              <a:buNone/>
            </a:pPr>
            <a:r>
              <a:rPr lang="en-US" sz="2000" b="1" dirty="0"/>
              <a:t>Nullable reference types</a:t>
            </a:r>
          </a:p>
          <a:p>
            <a:pPr marL="0" indent="0">
              <a:buNone/>
            </a:pPr>
            <a:r>
              <a:rPr lang="en-US" sz="2000" b="1" dirty="0"/>
              <a:t>Async streams</a:t>
            </a:r>
          </a:p>
          <a:p>
            <a:pPr marL="0" indent="0">
              <a:buNone/>
            </a:pPr>
            <a:r>
              <a:rPr lang="en-US" sz="2000" b="1" dirty="0"/>
              <a:t>Switch expressions</a:t>
            </a:r>
          </a:p>
          <a:p>
            <a:pPr marL="0" indent="0">
              <a:buNone/>
            </a:pPr>
            <a:r>
              <a:rPr lang="en-US" sz="2000" b="1" dirty="0">
                <a:highlight>
                  <a:srgbClr val="FFFF00"/>
                </a:highlight>
              </a:rPr>
              <a:t>Recursive patterns</a:t>
            </a:r>
          </a:p>
          <a:p>
            <a:pPr marL="0" indent="0">
              <a:buNone/>
            </a:pPr>
            <a:r>
              <a:rPr lang="en-US" sz="2000" b="1" dirty="0"/>
              <a:t>Default implementations  </a:t>
            </a:r>
          </a:p>
          <a:p>
            <a:pPr marL="0" indent="0">
              <a:buNone/>
            </a:pPr>
            <a:endParaRPr lang="en-US" sz="2000" b="1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9C6FEA-B67C-448D-A313-DD67E2D79A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75539" y="1437481"/>
            <a:ext cx="8026456" cy="4924425"/>
          </a:xfrm>
        </p:spPr>
        <p:txBody>
          <a:bodyPr/>
          <a:lstStyle/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static</a:t>
            </a:r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async</a:t>
            </a:r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00BCF2"/>
                </a:solidFill>
                <a:latin typeface="Lucida Console" panose="020B0609040504020204" pitchFamily="49" charset="0"/>
              </a:rPr>
              <a:t>Task</a:t>
            </a:r>
            <a:r>
              <a:rPr lang="en-US" sz="2000" dirty="0">
                <a:latin typeface="Lucida Console" panose="020B0609040504020204" pitchFamily="49" charset="0"/>
              </a:rPr>
              <a:t> Main(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string</a:t>
            </a:r>
            <a:r>
              <a:rPr lang="en-US" sz="2000" dirty="0">
                <a:latin typeface="Lucida Console" panose="020B0609040504020204" pitchFamily="49" charset="0"/>
              </a:rPr>
              <a:t>[] </a:t>
            </a:r>
            <a:r>
              <a:rPr lang="en-US" sz="2000" dirty="0" err="1">
                <a:latin typeface="Lucida Console" panose="020B0609040504020204" pitchFamily="49" charset="0"/>
              </a:rPr>
              <a:t>args</a:t>
            </a:r>
            <a:r>
              <a:rPr lang="en-US" sz="2000" dirty="0">
                <a:latin typeface="Lucida Console" panose="020B0609040504020204" pitchFamily="49" charset="0"/>
              </a:rPr>
              <a:t>)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{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</a:t>
            </a:r>
            <a:r>
              <a:rPr lang="en-US" sz="2000" dirty="0" err="1">
                <a:solidFill>
                  <a:srgbClr val="00BCF2"/>
                </a:solidFill>
                <a:latin typeface="Lucida Console" panose="020B0609040504020204" pitchFamily="49" charset="0"/>
              </a:rPr>
              <a:t>IAsyncEnumerable</a:t>
            </a:r>
            <a:r>
              <a:rPr lang="en-US" sz="2000" dirty="0">
                <a:latin typeface="Lucida Console" panose="020B0609040504020204" pitchFamily="49" charset="0"/>
              </a:rPr>
              <a:t>&lt;</a:t>
            </a:r>
            <a:r>
              <a:rPr lang="en-US" sz="2000" dirty="0">
                <a:solidFill>
                  <a:srgbClr val="00BCF2"/>
                </a:solidFill>
                <a:latin typeface="Lucida Console" panose="020B0609040504020204" pitchFamily="49" charset="0"/>
              </a:rPr>
              <a:t>Customer</a:t>
            </a:r>
            <a:r>
              <a:rPr lang="en-US" sz="2000" dirty="0">
                <a:latin typeface="Lucida Console" panose="020B0609040504020204" pitchFamily="49" charset="0"/>
              </a:rPr>
              <a:t>?&gt; customers 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	= </a:t>
            </a:r>
            <a:r>
              <a:rPr lang="en-US" sz="2000" dirty="0" err="1">
                <a:latin typeface="Lucida Console" panose="020B0609040504020204" pitchFamily="49" charset="0"/>
              </a:rPr>
              <a:t>GetCustomersAsync</a:t>
            </a:r>
            <a:r>
              <a:rPr lang="en-US" sz="2000" dirty="0">
                <a:latin typeface="Lucida Console" panose="020B0609040504020204" pitchFamily="49" charset="0"/>
              </a:rPr>
              <a:t>(</a:t>
            </a:r>
            <a:r>
              <a:rPr lang="en-US" sz="2000" dirty="0" err="1">
                <a:latin typeface="Lucida Console" panose="020B0609040504020204" pitchFamily="49" charset="0"/>
              </a:rPr>
              <a:t>args</a:t>
            </a:r>
            <a:r>
              <a:rPr lang="en-US" sz="2000" dirty="0">
                <a:latin typeface="Lucida Console" panose="020B0609040504020204" pitchFamily="49" charset="0"/>
              </a:rPr>
              <a:t>[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2..</a:t>
            </a:r>
            <a:r>
              <a:rPr lang="en-US" sz="2000" dirty="0">
                <a:latin typeface="Lucida Console" panose="020B0609040504020204" pitchFamily="49" charset="0"/>
              </a:rPr>
              <a:t>]);</a:t>
            </a:r>
          </a:p>
          <a:p>
            <a:pPr marL="0" indent="0" defTabSz="457200">
              <a:spcBef>
                <a:spcPts val="0"/>
              </a:spcBef>
              <a:buNone/>
            </a:pPr>
            <a:endParaRPr lang="en-US" sz="2000" dirty="0">
              <a:latin typeface="Lucida Console" panose="020B0609040504020204" pitchFamily="49" charset="0"/>
            </a:endParaRP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await</a:t>
            </a:r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foreach</a:t>
            </a:r>
            <a:r>
              <a:rPr lang="en-US" sz="2000" dirty="0">
                <a:latin typeface="Lucida Console" panose="020B0609040504020204" pitchFamily="49" charset="0"/>
              </a:rPr>
              <a:t> (</a:t>
            </a:r>
            <a:r>
              <a:rPr lang="en-US" sz="2000" dirty="0">
                <a:solidFill>
                  <a:srgbClr val="00BCF2"/>
                </a:solidFill>
                <a:latin typeface="Lucida Console" panose="020B0609040504020204" pitchFamily="49" charset="0"/>
              </a:rPr>
              <a:t>Customer</a:t>
            </a:r>
            <a:r>
              <a:rPr lang="en-US" sz="2000" dirty="0">
                <a:latin typeface="Lucida Console" panose="020B0609040504020204" pitchFamily="49" charset="0"/>
              </a:rPr>
              <a:t>? customer 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in</a:t>
            </a:r>
            <a:r>
              <a:rPr lang="en-US" sz="2000" dirty="0">
                <a:latin typeface="Lucida Console" panose="020B0609040504020204" pitchFamily="49" charset="0"/>
              </a:rPr>
              <a:t> customers)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{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	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string</a:t>
            </a:r>
            <a:r>
              <a:rPr lang="en-US" sz="2000" dirty="0">
                <a:latin typeface="Lucida Console" panose="020B0609040504020204" pitchFamily="49" charset="0"/>
              </a:rPr>
              <a:t>? name = customer 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switch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	{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		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null</a:t>
            </a:r>
            <a:r>
              <a:rPr lang="en-US" sz="2000" dirty="0">
                <a:latin typeface="Lucida Console" panose="020B0609040504020204" pitchFamily="49" charset="0"/>
              </a:rPr>
              <a:t>                   =&gt; 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null</a:t>
            </a:r>
            <a:r>
              <a:rPr lang="en-US" sz="2000" dirty="0">
                <a:latin typeface="Lucida Console" panose="020B0609040504020204" pitchFamily="49" charset="0"/>
              </a:rPr>
              <a:t>,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		</a:t>
            </a:r>
            <a:r>
              <a:rPr lang="en-US" sz="2000" dirty="0">
                <a:highlight>
                  <a:srgbClr val="FFFF00"/>
                </a:highlight>
                <a:latin typeface="Lucida Console" panose="020B0609040504020204" pitchFamily="49" charset="0"/>
              </a:rPr>
              <a:t>(</a:t>
            </a:r>
            <a:r>
              <a:rPr lang="en-US" sz="2000" dirty="0">
                <a:solidFill>
                  <a:srgbClr val="00188F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null</a:t>
            </a:r>
            <a:r>
              <a:rPr lang="en-US" sz="2000" dirty="0">
                <a:highlight>
                  <a:srgbClr val="FFFF00"/>
                </a:highlight>
                <a:latin typeface="Lucida Console" panose="020B0609040504020204" pitchFamily="49" charset="0"/>
              </a:rPr>
              <a:t>, </a:t>
            </a:r>
            <a:r>
              <a:rPr lang="en-US" sz="2000" dirty="0">
                <a:solidFill>
                  <a:srgbClr val="00188F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string</a:t>
            </a:r>
            <a:r>
              <a:rPr lang="en-US" sz="2000" dirty="0">
                <a:highlight>
                  <a:srgbClr val="FFFF00"/>
                </a:highlight>
                <a:latin typeface="Lucida Console" panose="020B0609040504020204" pitchFamily="49" charset="0"/>
              </a:rPr>
              <a:t> ln)</a:t>
            </a:r>
            <a:r>
              <a:rPr lang="en-US" sz="2000" dirty="0">
                <a:latin typeface="Lucida Console" panose="020B0609040504020204" pitchFamily="49" charset="0"/>
              </a:rPr>
              <a:t>      =&gt; </a:t>
            </a:r>
            <a:r>
              <a:rPr lang="en-US" sz="2000" dirty="0">
                <a:solidFill>
                  <a:srgbClr val="FF0000"/>
                </a:solidFill>
                <a:latin typeface="Lucida Console" panose="020B0609040504020204" pitchFamily="49" charset="0"/>
              </a:rPr>
              <a:t>$"</a:t>
            </a:r>
            <a:r>
              <a:rPr lang="en-US" sz="20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Ms</a:t>
            </a:r>
            <a:r>
              <a:rPr lang="en-US" sz="2000" dirty="0">
                <a:solidFill>
                  <a:srgbClr val="FF0000"/>
                </a:solidFill>
                <a:latin typeface="Lucida Console" panose="020B0609040504020204" pitchFamily="49" charset="0"/>
              </a:rPr>
              <a:t>/</a:t>
            </a:r>
            <a:r>
              <a:rPr lang="en-US" sz="20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Mr</a:t>
            </a:r>
            <a:r>
              <a:rPr lang="en-US" sz="2000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latin typeface="Lucida Console" panose="020B0609040504020204" pitchFamily="49" charset="0"/>
              </a:rPr>
              <a:t>{ln}</a:t>
            </a:r>
            <a:r>
              <a:rPr lang="en-US" sz="2000" dirty="0">
                <a:solidFill>
                  <a:srgbClr val="FF0000"/>
                </a:solidFill>
                <a:latin typeface="Lucida Console" panose="020B0609040504020204" pitchFamily="49" charset="0"/>
              </a:rPr>
              <a:t>"</a:t>
            </a:r>
            <a:r>
              <a:rPr lang="en-US" sz="2000" dirty="0">
                <a:latin typeface="Lucida Console" panose="020B0609040504020204" pitchFamily="49" charset="0"/>
              </a:rPr>
              <a:t>,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		</a:t>
            </a:r>
            <a:r>
              <a:rPr lang="en-US" sz="2000" dirty="0">
                <a:highlight>
                  <a:srgbClr val="FFFF00"/>
                </a:highlight>
                <a:latin typeface="Lucida Console" panose="020B0609040504020204" pitchFamily="49" charset="0"/>
              </a:rPr>
              <a:t>(</a:t>
            </a:r>
            <a:r>
              <a:rPr lang="en-US" sz="2000" dirty="0">
                <a:solidFill>
                  <a:srgbClr val="00188F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string</a:t>
            </a:r>
            <a:r>
              <a:rPr lang="en-US" sz="2000" dirty="0">
                <a:highlight>
                  <a:srgbClr val="FFFF00"/>
                </a:highlight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highlight>
                  <a:srgbClr val="FFFF00"/>
                </a:highlight>
                <a:latin typeface="Lucida Console" panose="020B0609040504020204" pitchFamily="49" charset="0"/>
              </a:rPr>
              <a:t>fn</a:t>
            </a:r>
            <a:r>
              <a:rPr lang="en-US" sz="2000" dirty="0">
                <a:highlight>
                  <a:srgbClr val="FFFF00"/>
                </a:highlight>
                <a:latin typeface="Lucida Console" panose="020B0609040504020204" pitchFamily="49" charset="0"/>
              </a:rPr>
              <a:t>, </a:t>
            </a:r>
            <a:r>
              <a:rPr lang="en-US" sz="2000" dirty="0">
                <a:solidFill>
                  <a:srgbClr val="00188F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string</a:t>
            </a:r>
            <a:r>
              <a:rPr lang="en-US" sz="2000" dirty="0">
                <a:highlight>
                  <a:srgbClr val="FFFF00"/>
                </a:highlight>
                <a:latin typeface="Lucida Console" panose="020B0609040504020204" pitchFamily="49" charset="0"/>
              </a:rPr>
              <a:t> ln)</a:t>
            </a:r>
            <a:r>
              <a:rPr lang="en-US" sz="2000" dirty="0">
                <a:latin typeface="Lucida Console" panose="020B0609040504020204" pitchFamily="49" charset="0"/>
              </a:rPr>
              <a:t> =&gt; </a:t>
            </a:r>
            <a:r>
              <a:rPr lang="en-US" sz="2000" dirty="0">
                <a:solidFill>
                  <a:srgbClr val="FF0000"/>
                </a:solidFill>
                <a:latin typeface="Lucida Console" panose="020B0609040504020204" pitchFamily="49" charset="0"/>
              </a:rPr>
              <a:t>$"</a:t>
            </a:r>
            <a:r>
              <a:rPr lang="en-US" sz="2000" dirty="0">
                <a:latin typeface="Lucida Console" panose="020B0609040504020204" pitchFamily="49" charset="0"/>
              </a:rPr>
              <a:t>{</a:t>
            </a:r>
            <a:r>
              <a:rPr lang="en-US" sz="2000" dirty="0" err="1">
                <a:latin typeface="Lucida Console" panose="020B0609040504020204" pitchFamily="49" charset="0"/>
              </a:rPr>
              <a:t>fn</a:t>
            </a:r>
            <a:r>
              <a:rPr lang="en-US" sz="2000" dirty="0">
                <a:latin typeface="Lucida Console" panose="020B0609040504020204" pitchFamily="49" charset="0"/>
              </a:rPr>
              <a:t>[0]} {ln}</a:t>
            </a:r>
            <a:r>
              <a:rPr lang="en-US" sz="2000" dirty="0">
                <a:solidFill>
                  <a:srgbClr val="FF0000"/>
                </a:solidFill>
                <a:latin typeface="Lucida Console" panose="020B0609040504020204" pitchFamily="49" charset="0"/>
              </a:rPr>
              <a:t>"</a:t>
            </a:r>
            <a:r>
              <a:rPr lang="en-US" sz="2000" dirty="0">
                <a:latin typeface="Lucida Console" panose="020B0609040504020204" pitchFamily="49" charset="0"/>
              </a:rPr>
              <a:t>,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	};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	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if</a:t>
            </a:r>
            <a:r>
              <a:rPr lang="en-US" sz="2000" dirty="0">
                <a:latin typeface="Lucida Console" panose="020B0609040504020204" pitchFamily="49" charset="0"/>
              </a:rPr>
              <a:t> (name != </a:t>
            </a:r>
            <a:r>
              <a:rPr lang="en-US" sz="2000" dirty="0">
                <a:solidFill>
                  <a:srgbClr val="00188F"/>
                </a:solidFill>
                <a:latin typeface="Lucida Console" panose="020B0609040504020204" pitchFamily="49" charset="0"/>
              </a:rPr>
              <a:t>null</a:t>
            </a:r>
            <a:r>
              <a:rPr lang="en-US" sz="2000" dirty="0">
                <a:latin typeface="Lucida Console" panose="020B0609040504020204" pitchFamily="49" charset="0"/>
              </a:rPr>
              <a:t>) </a:t>
            </a:r>
            <a:r>
              <a:rPr lang="en-US" sz="2000" dirty="0" err="1">
                <a:solidFill>
                  <a:srgbClr val="00BCF2"/>
                </a:solidFill>
                <a:latin typeface="Lucida Console" panose="020B0609040504020204" pitchFamily="49" charset="0"/>
              </a:rPr>
              <a:t>Console</a:t>
            </a:r>
            <a:r>
              <a:rPr lang="en-US" sz="2000" dirty="0" err="1">
                <a:latin typeface="Lucida Console" panose="020B0609040504020204" pitchFamily="49" charset="0"/>
              </a:rPr>
              <a:t>.WriteLine</a:t>
            </a:r>
            <a:r>
              <a:rPr lang="en-US" sz="2000" dirty="0">
                <a:latin typeface="Lucida Console" panose="020B0609040504020204" pitchFamily="49" charset="0"/>
              </a:rPr>
              <a:t>(name);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	}</a:t>
            </a:r>
          </a:p>
          <a:p>
            <a:pPr marL="0" indent="0" defTabSz="457200">
              <a:spcBef>
                <a:spcPts val="0"/>
              </a:spcBef>
              <a:buNone/>
            </a:pPr>
            <a:r>
              <a:rPr lang="en-US" sz="2000" dirty="0">
                <a:latin typeface="Lucida Console" panose="020B06090405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4786347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B3897-5A33-47DF-986B-21C74BFFD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Standard 2.1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EC8BE-6257-4CDE-AD7A-07EB251E08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5084469"/>
          </a:xfrm>
        </p:spPr>
        <p:txBody>
          <a:bodyPr/>
          <a:lstStyle/>
          <a:p>
            <a:r>
              <a:rPr lang="en-US" dirty="0"/>
              <a:t>Index &amp; Range</a:t>
            </a:r>
          </a:p>
          <a:p>
            <a:r>
              <a:rPr lang="en-US" dirty="0" err="1"/>
              <a:t>IAsyncEnumerable</a:t>
            </a:r>
            <a:r>
              <a:rPr lang="en-US" dirty="0"/>
              <a:t>&lt;T&gt;</a:t>
            </a:r>
          </a:p>
          <a:p>
            <a:r>
              <a:rPr lang="en-US" dirty="0"/>
              <a:t>Span&lt;T&gt; and friends</a:t>
            </a:r>
          </a:p>
          <a:p>
            <a:r>
              <a:rPr lang="en-US" dirty="0"/>
              <a:t>Reflection emit &amp; capability APIs</a:t>
            </a:r>
          </a:p>
          <a:p>
            <a:r>
              <a:rPr lang="en-US" dirty="0"/>
              <a:t>SIMD</a:t>
            </a:r>
          </a:p>
          <a:p>
            <a:r>
              <a:rPr lang="en-US" dirty="0" err="1"/>
              <a:t>DbProviderFactories</a:t>
            </a:r>
            <a:endParaRPr lang="en-US" dirty="0"/>
          </a:p>
          <a:p>
            <a:r>
              <a:rPr lang="en-US" dirty="0"/>
              <a:t>General Goodness</a:t>
            </a:r>
          </a:p>
          <a:p>
            <a:endParaRPr lang="en-US" dirty="0"/>
          </a:p>
          <a:p>
            <a:r>
              <a:rPr lang="en-US" dirty="0"/>
              <a:t>Will be available on Xamarin &amp; .NET Core platforms</a:t>
            </a:r>
          </a:p>
          <a:p>
            <a:r>
              <a:rPr lang="en-US" dirty="0"/>
              <a:t>Won’t be supported by .NET Framework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6D3ADE-F5A6-48EA-B4BD-14D70DF5D8BA}"/>
              </a:ext>
            </a:extLst>
          </p:cNvPr>
          <p:cNvSpPr/>
          <p:nvPr/>
        </p:nvSpPr>
        <p:spPr bwMode="auto">
          <a:xfrm>
            <a:off x="8003024" y="1434370"/>
            <a:ext cx="2670372" cy="2287966"/>
          </a:xfrm>
          <a:prstGeom prst="rect">
            <a:avLst/>
          </a:prstGeom>
          <a:ln w="7620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C28120-9BEC-47EE-9714-284EC15FBC82}"/>
              </a:ext>
            </a:extLst>
          </p:cNvPr>
          <p:cNvSpPr txBox="1"/>
          <p:nvPr/>
        </p:nvSpPr>
        <p:spPr>
          <a:xfrm>
            <a:off x="8415716" y="1486541"/>
            <a:ext cx="1665521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7200" dirty="0">
                <a:solidFill>
                  <a:srgbClr val="0078D4"/>
                </a:solidFill>
              </a:rPr>
              <a:t>+3K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4205A0-0F03-442C-A894-9D62FB239339}"/>
              </a:ext>
            </a:extLst>
          </p:cNvPr>
          <p:cNvSpPr txBox="1"/>
          <p:nvPr/>
        </p:nvSpPr>
        <p:spPr>
          <a:xfrm>
            <a:off x="8341110" y="2709932"/>
            <a:ext cx="1994200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More APIs than</a:t>
            </a:r>
          </a:p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.NET Standard 2.0</a:t>
            </a:r>
          </a:p>
        </p:txBody>
      </p:sp>
    </p:spTree>
    <p:extLst>
      <p:ext uri="{BB962C8B-B14F-4D97-AF65-F5344CB8AC3E}">
        <p14:creationId xmlns:p14="http://schemas.microsoft.com/office/powerpoint/2010/main" val="255743751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B3897-5A33-47DF-986B-21C74BFFD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3.0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EC8BE-6257-4CDE-AD7A-07EB251E08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715137"/>
          </a:xfrm>
        </p:spPr>
        <p:txBody>
          <a:bodyPr/>
          <a:lstStyle/>
          <a:p>
            <a:pPr defTabSz="687388"/>
            <a:r>
              <a:rPr lang="en-US" b="1" dirty="0" err="1"/>
              <a:t>gRPC</a:t>
            </a:r>
            <a:endParaRPr lang="en-US" b="1" dirty="0"/>
          </a:p>
          <a:p>
            <a:pPr marL="685800" lvl="1" indent="-457200" defTabSz="687388">
              <a:buFont typeface="Arial" panose="020B0604020202020204" pitchFamily="34" charset="0"/>
              <a:buChar char="•"/>
            </a:pPr>
            <a:r>
              <a:rPr lang="en-US" dirty="0"/>
              <a:t>High performance contract-based RPC services with .NET</a:t>
            </a:r>
          </a:p>
          <a:p>
            <a:pPr marL="685800" lvl="1" indent="-457200" defTabSz="687388">
              <a:buFont typeface="Arial" panose="020B0604020202020204" pitchFamily="34" charset="0"/>
              <a:buChar char="•"/>
            </a:pPr>
            <a:r>
              <a:rPr lang="en-US" dirty="0"/>
              <a:t>Works across many languages and platforms (Java, NodeJS, ..)</a:t>
            </a:r>
          </a:p>
          <a:p>
            <a:pPr defTabSz="687388"/>
            <a:endParaRPr lang="en-US" dirty="0"/>
          </a:p>
          <a:p>
            <a:pPr defTabSz="687388"/>
            <a:r>
              <a:rPr lang="en-US" b="1" dirty="0"/>
              <a:t>Worker Service Template </a:t>
            </a:r>
          </a:p>
          <a:p>
            <a:pPr marL="685800" lvl="1" indent="-457200" defTabSz="687388">
              <a:buFont typeface="Arial" panose="020B0604020202020204" pitchFamily="34" charset="0"/>
              <a:buChar char="•"/>
            </a:pPr>
            <a:r>
              <a:rPr lang="en-US" dirty="0"/>
              <a:t>Starting point for long-running back processes like Windows Server or Linux daemon</a:t>
            </a:r>
          </a:p>
          <a:p>
            <a:pPr marL="685800" lvl="1" indent="-457200" defTabSz="687388">
              <a:buFont typeface="Arial" panose="020B0604020202020204" pitchFamily="34" charset="0"/>
              <a:buChar char="•"/>
            </a:pPr>
            <a:r>
              <a:rPr lang="en-US" dirty="0"/>
              <a:t>Producing or consuming messages from a message queue</a:t>
            </a:r>
          </a:p>
          <a:p>
            <a:pPr defTabSz="687388"/>
            <a:endParaRPr lang="en-US" dirty="0"/>
          </a:p>
          <a:p>
            <a:pPr defTabSz="687388"/>
            <a:r>
              <a:rPr lang="en-US" b="1" dirty="0"/>
              <a:t>Web APIs + Identity</a:t>
            </a:r>
          </a:p>
          <a:p>
            <a:pPr marL="685800" lvl="1" indent="-457200" defTabSz="687388">
              <a:buFont typeface="Arial" panose="020B0604020202020204" pitchFamily="34" charset="0"/>
              <a:buChar char="•"/>
            </a:pPr>
            <a:r>
              <a:rPr lang="en-US" dirty="0"/>
              <a:t>Add security and authentication to Web APIs</a:t>
            </a:r>
          </a:p>
          <a:p>
            <a:pPr marL="685800" lvl="1" indent="-457200" defTabSz="687388">
              <a:buFont typeface="Arial" panose="020B0604020202020204" pitchFamily="34" charset="0"/>
              <a:buChar char="•"/>
            </a:pPr>
            <a:r>
              <a:rPr lang="en-US" dirty="0"/>
              <a:t>Updated EF support</a:t>
            </a:r>
          </a:p>
        </p:txBody>
      </p:sp>
      <p:pic>
        <p:nvPicPr>
          <p:cNvPr id="1026" name="Picture 2" descr="Image result for what is grpc">
            <a:extLst>
              <a:ext uri="{FF2B5EF4-FFF2-40B4-BE49-F238E27FC236}">
                <a16:creationId xmlns:a16="http://schemas.microsoft.com/office/drawing/2014/main" id="{BC217F29-79A7-4EFE-BEDC-F1E009234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242" y="889818"/>
            <a:ext cx="17716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B957C4-8818-4B2F-B71B-E8B15E455896}"/>
              </a:ext>
            </a:extLst>
          </p:cNvPr>
          <p:cNvSpPr txBox="1"/>
          <p:nvPr/>
        </p:nvSpPr>
        <p:spPr>
          <a:xfrm>
            <a:off x="9555598" y="2651200"/>
            <a:ext cx="217206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https://grpc.io/faq/</a:t>
            </a:r>
          </a:p>
        </p:txBody>
      </p:sp>
    </p:spTree>
    <p:extLst>
      <p:ext uri="{BB962C8B-B14F-4D97-AF65-F5344CB8AC3E}">
        <p14:creationId xmlns:p14="http://schemas.microsoft.com/office/powerpoint/2010/main" val="417409441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B3897-5A33-47DF-986B-21C74BFFD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3.0 Razor Components (</a:t>
            </a:r>
            <a:r>
              <a:rPr lang="en-US" dirty="0" err="1"/>
              <a:t>fka</a:t>
            </a:r>
            <a:r>
              <a:rPr lang="en-US" dirty="0"/>
              <a:t> </a:t>
            </a:r>
            <a:r>
              <a:rPr lang="en-US" dirty="0" err="1"/>
              <a:t>Blazor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EC8BE-6257-4CDE-AD7A-07EB251E08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419671"/>
          </a:xfrm>
        </p:spPr>
        <p:txBody>
          <a:bodyPr/>
          <a:lstStyle/>
          <a:p>
            <a:pPr defTabSz="687388"/>
            <a:r>
              <a:rPr lang="en-US" b="1" dirty="0"/>
              <a:t>Build client-side Web UI in &gt;NET</a:t>
            </a:r>
          </a:p>
          <a:p>
            <a:pPr marL="685800" lvl="1" indent="-457200" defTabSz="687388">
              <a:buFont typeface="Arial" panose="020B0604020202020204" pitchFamily="34" charset="0"/>
              <a:buChar char="•"/>
            </a:pPr>
            <a:r>
              <a:rPr lang="en-US" dirty="0"/>
              <a:t>You don’t need to know AngularJS, React, Vue, etc.</a:t>
            </a:r>
          </a:p>
          <a:p>
            <a:pPr marL="685800" lvl="1" indent="-457200" defTabSz="687388">
              <a:buFont typeface="Arial" panose="020B0604020202020204" pitchFamily="34" charset="0"/>
              <a:buChar char="•"/>
            </a:pPr>
            <a:r>
              <a:rPr lang="en-US" dirty="0"/>
              <a:t>Take advantage of stability &amp; consistency of .NET </a:t>
            </a:r>
          </a:p>
          <a:p>
            <a:pPr lvl="1" defTabSz="687388"/>
            <a:endParaRPr lang="en-US" dirty="0"/>
          </a:p>
          <a:p>
            <a:pPr defTabSz="687388"/>
            <a:r>
              <a:rPr lang="en-US" b="1" dirty="0"/>
              <a:t>Runs in all browsers</a:t>
            </a:r>
          </a:p>
          <a:p>
            <a:pPr marL="685800" lvl="1" indent="-457200" defTabSz="687388">
              <a:buFont typeface="Arial" panose="020B0604020202020204" pitchFamily="34" charset="0"/>
              <a:buChar char="•"/>
            </a:pPr>
            <a:r>
              <a:rPr lang="en-US" dirty="0"/>
              <a:t>Strongly typed on client and server </a:t>
            </a:r>
          </a:p>
          <a:p>
            <a:pPr marL="685800" lvl="1" indent="-457200" defTabSz="687388">
              <a:buFont typeface="Arial" panose="020B0604020202020204" pitchFamily="34" charset="0"/>
              <a:buChar char="•"/>
            </a:pPr>
            <a:r>
              <a:rPr lang="en-US" dirty="0"/>
              <a:t>Share C# code with the client and the server </a:t>
            </a:r>
          </a:p>
          <a:p>
            <a:pPr lvl="1" defTabSz="687388"/>
            <a:endParaRPr lang="en-US" dirty="0"/>
          </a:p>
          <a:p>
            <a:pPr defTabSz="687388"/>
            <a:r>
              <a:rPr lang="en-US" b="1" dirty="0"/>
              <a:t>Web Assembly (Optional &amp; in Preview)</a:t>
            </a:r>
          </a:p>
          <a:p>
            <a:pPr marL="685800" lvl="1" indent="-457200" defTabSz="687388">
              <a:buFont typeface="Arial" panose="020B0604020202020204" pitchFamily="34" charset="0"/>
              <a:buChar char="•"/>
            </a:pPr>
            <a:r>
              <a:rPr lang="en-US" dirty="0"/>
              <a:t>Compile .NET to Native performance </a:t>
            </a:r>
          </a:p>
          <a:p>
            <a:pPr marL="685800" lvl="1" indent="-457200" defTabSz="687388">
              <a:buFont typeface="Arial" panose="020B0604020202020204" pitchFamily="34" charset="0"/>
              <a:buChar char="•"/>
            </a:pPr>
            <a:r>
              <a:rPr lang="en-US" dirty="0"/>
              <a:t>Requires no plugin or code </a:t>
            </a:r>
            <a:r>
              <a:rPr lang="en-US" dirty="0" err="1"/>
              <a:t>transpilation</a:t>
            </a:r>
            <a:r>
              <a:rPr lang="en-US" dirty="0"/>
              <a:t>, stays in context of the browser</a:t>
            </a:r>
          </a:p>
        </p:txBody>
      </p:sp>
    </p:spTree>
    <p:extLst>
      <p:ext uri="{BB962C8B-B14F-4D97-AF65-F5344CB8AC3E}">
        <p14:creationId xmlns:p14="http://schemas.microsoft.com/office/powerpoint/2010/main" val="397479342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B3897-5A33-47DF-986B-21C74BFFD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3.0 Call To Action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EC8BE-6257-4CDE-AD7A-07EB251E08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982081"/>
          </a:xfrm>
        </p:spPr>
        <p:txBody>
          <a:bodyPr/>
          <a:lstStyle/>
          <a:p>
            <a:pPr defTabSz="687388"/>
            <a:r>
              <a:rPr lang="en-US" b="1" dirty="0"/>
              <a:t>.NET Core 3 ships September, 2019</a:t>
            </a:r>
          </a:p>
          <a:p>
            <a:pPr defTabSz="687388"/>
            <a:endParaRPr lang="en-US" b="1" dirty="0"/>
          </a:p>
          <a:p>
            <a:pPr defTabSz="687388"/>
            <a:r>
              <a:rPr lang="en-US" b="1" dirty="0"/>
              <a:t>Try the preview now!</a:t>
            </a:r>
          </a:p>
          <a:p>
            <a:pPr defTabSz="687388"/>
            <a:r>
              <a:rPr lang="en-US" b="1" dirty="0">
                <a:hlinkClick r:id="rId3"/>
              </a:rPr>
              <a:t>https://dotnet.Microsoft.com/download/dotnet-core/3.0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735123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71452D-5A95-402B-866D-4E8A9C6B6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44" y="457622"/>
            <a:ext cx="11016957" cy="553920"/>
          </a:xfrm>
        </p:spPr>
        <p:txBody>
          <a:bodyPr/>
          <a:lstStyle/>
          <a:p>
            <a:r>
              <a:rPr lang="en-US"/>
              <a:t>.NET: Your platform for building </a:t>
            </a:r>
            <a:r>
              <a:rPr lang="en-US" b="1"/>
              <a:t>anything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49EF9F5-03AE-4D47-94BE-20500D4D9CB2}"/>
              </a:ext>
            </a:extLst>
          </p:cNvPr>
          <p:cNvSpPr>
            <a:spLocks noChangeAspect="1"/>
          </p:cNvSpPr>
          <p:nvPr/>
        </p:nvSpPr>
        <p:spPr bwMode="auto">
          <a:xfrm>
            <a:off x="943707" y="1929662"/>
            <a:ext cx="1371405" cy="1371405"/>
          </a:xfrm>
          <a:prstGeom prst="ellipse">
            <a:avLst/>
          </a:prstGeom>
          <a:solidFill>
            <a:srgbClr val="00188F"/>
          </a:solidFill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txBody>
          <a:bodyPr vert="horz" wrap="none" lIns="0" tIns="47558" rIns="0" bIns="47558" numCol="1" rtlCol="0" anchor="ctr" anchorCtr="0" compatLnSpc="1">
            <a:prstTxWarp prst="textNoShape">
              <a:avLst/>
            </a:prstTxWarp>
          </a:bodyPr>
          <a:lstStyle/>
          <a:p>
            <a:pPr algn="ctr" defTabSz="95084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040" kern="0">
              <a:gradFill>
                <a:gsLst>
                  <a:gs pos="95455">
                    <a:srgbClr val="FFFFFF"/>
                  </a:gs>
                  <a:gs pos="66000">
                    <a:srgbClr val="FFFFFF"/>
                  </a:gs>
                </a:gsLst>
                <a:lin ang="5400000" scaled="0"/>
              </a:gradFill>
              <a:latin typeface="Segoe UI Semibold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BB7AF1F-45EF-42FD-A5E7-874EA38EA4E9}"/>
              </a:ext>
            </a:extLst>
          </p:cNvPr>
          <p:cNvSpPr>
            <a:spLocks noChangeAspect="1"/>
          </p:cNvSpPr>
          <p:nvPr/>
        </p:nvSpPr>
        <p:spPr bwMode="auto">
          <a:xfrm>
            <a:off x="9876890" y="1929662"/>
            <a:ext cx="1371405" cy="1371405"/>
          </a:xfrm>
          <a:prstGeom prst="ellipse">
            <a:avLst/>
          </a:prstGeom>
          <a:solidFill>
            <a:srgbClr val="D84008"/>
          </a:solidFill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txBody>
          <a:bodyPr vert="horz" wrap="none" lIns="0" tIns="47558" rIns="0" bIns="47558" numCol="1" rtlCol="0" anchor="ctr" anchorCtr="0" compatLnSpc="1">
            <a:prstTxWarp prst="textNoShape">
              <a:avLst/>
            </a:prstTxWarp>
          </a:bodyPr>
          <a:lstStyle/>
          <a:p>
            <a:pPr algn="ctr" defTabSz="95084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040" kern="0">
              <a:gradFill>
                <a:gsLst>
                  <a:gs pos="95455">
                    <a:srgbClr val="FFFFFF"/>
                  </a:gs>
                  <a:gs pos="66000">
                    <a:srgbClr val="FFFFFF"/>
                  </a:gs>
                </a:gsLst>
                <a:lin ang="5400000" scaled="0"/>
              </a:gradFill>
              <a:latin typeface="Segoe UI Semibold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620D5F-894A-4A4E-9A19-339163FF256D}"/>
              </a:ext>
            </a:extLst>
          </p:cNvPr>
          <p:cNvSpPr>
            <a:spLocks noChangeAspect="1"/>
          </p:cNvSpPr>
          <p:nvPr/>
        </p:nvSpPr>
        <p:spPr bwMode="auto">
          <a:xfrm>
            <a:off x="2432570" y="1929662"/>
            <a:ext cx="1371405" cy="1371405"/>
          </a:xfrm>
          <a:prstGeom prst="ellipse">
            <a:avLst/>
          </a:prstGeom>
          <a:solidFill>
            <a:srgbClr val="FFB900"/>
          </a:solidFill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txBody>
          <a:bodyPr vert="horz" wrap="none" lIns="0" tIns="47558" rIns="0" bIns="47558" numCol="1" rtlCol="0" anchor="ctr" anchorCtr="0" compatLnSpc="1">
            <a:prstTxWarp prst="textNoShape">
              <a:avLst/>
            </a:prstTxWarp>
          </a:bodyPr>
          <a:lstStyle/>
          <a:p>
            <a:pPr algn="ctr" defTabSz="95084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040" kern="0">
              <a:gradFill>
                <a:gsLst>
                  <a:gs pos="95455">
                    <a:srgbClr val="FFFFFF"/>
                  </a:gs>
                  <a:gs pos="66000">
                    <a:srgbClr val="FFFFFF"/>
                  </a:gs>
                </a:gsLst>
                <a:lin ang="5400000" scaled="0"/>
              </a:gradFill>
              <a:latin typeface="Segoe UI Semibold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4720A29-088E-4F3B-B16D-7A73BDB81E0E}"/>
              </a:ext>
            </a:extLst>
          </p:cNvPr>
          <p:cNvSpPr>
            <a:spLocks noChangeAspect="1"/>
          </p:cNvSpPr>
          <p:nvPr/>
        </p:nvSpPr>
        <p:spPr bwMode="auto">
          <a:xfrm>
            <a:off x="3921434" y="1929662"/>
            <a:ext cx="1371405" cy="1371405"/>
          </a:xfrm>
          <a:prstGeom prst="ellipse">
            <a:avLst/>
          </a:prstGeom>
          <a:solidFill>
            <a:srgbClr val="00BCF2"/>
          </a:solidFill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txBody>
          <a:bodyPr vert="horz" wrap="none" lIns="0" tIns="47558" rIns="0" bIns="47558" numCol="1" rtlCol="0" anchor="ctr" anchorCtr="0" compatLnSpc="1">
            <a:prstTxWarp prst="textNoShape">
              <a:avLst/>
            </a:prstTxWarp>
          </a:bodyPr>
          <a:lstStyle/>
          <a:p>
            <a:pPr algn="ctr" defTabSz="95084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040" kern="0">
              <a:gradFill>
                <a:gsLst>
                  <a:gs pos="95455">
                    <a:srgbClr val="FFFFFF"/>
                  </a:gs>
                  <a:gs pos="66000">
                    <a:srgbClr val="FFFFFF"/>
                  </a:gs>
                </a:gsLst>
                <a:lin ang="5400000" scaled="0"/>
              </a:gradFill>
              <a:latin typeface="Segoe UI Semibold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CFD6DFC-0994-411E-8EEA-5390321848A5}"/>
              </a:ext>
            </a:extLst>
          </p:cNvPr>
          <p:cNvSpPr>
            <a:spLocks noChangeAspect="1"/>
          </p:cNvSpPr>
          <p:nvPr/>
        </p:nvSpPr>
        <p:spPr bwMode="auto">
          <a:xfrm>
            <a:off x="5410298" y="1929662"/>
            <a:ext cx="1371405" cy="1371405"/>
          </a:xfrm>
          <a:prstGeom prst="ellipse">
            <a:avLst/>
          </a:prstGeom>
          <a:solidFill>
            <a:srgbClr val="B4009E"/>
          </a:solidFill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txBody>
          <a:bodyPr vert="horz" wrap="none" lIns="0" tIns="47558" rIns="0" bIns="47558" numCol="1" rtlCol="0" anchor="ctr" anchorCtr="0" compatLnSpc="1">
            <a:prstTxWarp prst="textNoShape">
              <a:avLst/>
            </a:prstTxWarp>
          </a:bodyPr>
          <a:lstStyle/>
          <a:p>
            <a:pPr algn="ctr" defTabSz="95084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040" kern="0">
              <a:gradFill>
                <a:gsLst>
                  <a:gs pos="95455">
                    <a:srgbClr val="FFFFFF"/>
                  </a:gs>
                  <a:gs pos="66000">
                    <a:srgbClr val="FFFFFF"/>
                  </a:gs>
                </a:gsLst>
                <a:lin ang="5400000" scaled="0"/>
              </a:gradFill>
              <a:latin typeface="Segoe UI Semibold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01B250-F505-47E5-A8BC-654D9138DF08}"/>
              </a:ext>
            </a:extLst>
          </p:cNvPr>
          <p:cNvSpPr>
            <a:spLocks noChangeAspect="1"/>
          </p:cNvSpPr>
          <p:nvPr/>
        </p:nvSpPr>
        <p:spPr bwMode="auto">
          <a:xfrm>
            <a:off x="6899162" y="1929662"/>
            <a:ext cx="1371405" cy="1371405"/>
          </a:xfrm>
          <a:prstGeom prst="ellipse">
            <a:avLst/>
          </a:prstGeom>
          <a:solidFill>
            <a:srgbClr val="E3008C"/>
          </a:solidFill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txBody>
          <a:bodyPr vert="horz" wrap="none" lIns="0" tIns="47558" rIns="0" bIns="47558" numCol="1" rtlCol="0" anchor="ctr" anchorCtr="0" compatLnSpc="1">
            <a:prstTxWarp prst="textNoShape">
              <a:avLst/>
            </a:prstTxWarp>
          </a:bodyPr>
          <a:lstStyle/>
          <a:p>
            <a:pPr algn="ctr" defTabSz="95084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040" kern="0">
              <a:gradFill>
                <a:gsLst>
                  <a:gs pos="95455">
                    <a:srgbClr val="FFFFFF"/>
                  </a:gs>
                  <a:gs pos="66000">
                    <a:srgbClr val="FFFFFF"/>
                  </a:gs>
                </a:gsLst>
                <a:lin ang="5400000" scaled="0"/>
              </a:gradFill>
              <a:latin typeface="Segoe UI Semibold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4A28D8-1A99-4417-9B68-1AA85009A9F0}"/>
              </a:ext>
            </a:extLst>
          </p:cNvPr>
          <p:cNvSpPr>
            <a:spLocks noChangeAspect="1"/>
          </p:cNvSpPr>
          <p:nvPr/>
        </p:nvSpPr>
        <p:spPr bwMode="auto">
          <a:xfrm>
            <a:off x="8388026" y="1929662"/>
            <a:ext cx="1371405" cy="1371405"/>
          </a:xfrm>
          <a:prstGeom prst="ellipse">
            <a:avLst/>
          </a:prstGeom>
          <a:solidFill>
            <a:srgbClr val="008272"/>
          </a:solidFill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txBody>
          <a:bodyPr vert="horz" wrap="none" lIns="0" tIns="47558" rIns="0" bIns="47558" numCol="1" rtlCol="0" anchor="ctr" anchorCtr="0" compatLnSpc="1">
            <a:prstTxWarp prst="textNoShape">
              <a:avLst/>
            </a:prstTxWarp>
          </a:bodyPr>
          <a:lstStyle/>
          <a:p>
            <a:pPr algn="ctr" defTabSz="95084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040" kern="0">
              <a:gradFill>
                <a:gsLst>
                  <a:gs pos="95455">
                    <a:srgbClr val="FFFFFF"/>
                  </a:gs>
                  <a:gs pos="66000">
                    <a:srgbClr val="FFFFFF"/>
                  </a:gs>
                </a:gsLst>
                <a:lin ang="5400000" scaled="0"/>
              </a:gradFill>
              <a:latin typeface="Segoe UI Semibold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AA0D42-D639-41CB-8A11-BA6A873CD549}"/>
              </a:ext>
            </a:extLst>
          </p:cNvPr>
          <p:cNvSpPr/>
          <p:nvPr/>
        </p:nvSpPr>
        <p:spPr bwMode="auto">
          <a:xfrm>
            <a:off x="943706" y="3530487"/>
            <a:ext cx="1371406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 defTabSz="895870">
              <a:spcBef>
                <a:spcPts val="300"/>
              </a:spcBef>
              <a:defRPr/>
            </a:pPr>
            <a:r>
              <a:rPr lang="en-US" sz="1600" kern="0">
                <a:gradFill>
                  <a:gsLst>
                    <a:gs pos="41204">
                      <a:srgbClr val="1A1A1A"/>
                    </a:gs>
                    <a:gs pos="59000">
                      <a:srgbClr val="1A1A1A"/>
                    </a:gs>
                  </a:gsLst>
                  <a:lin ang="5400000" scaled="1"/>
                </a:gradFill>
                <a:latin typeface="Segoe UI"/>
              </a:rPr>
              <a:t>Desktop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EF61DB-81E6-409C-8D7B-115A845C9E8C}"/>
              </a:ext>
            </a:extLst>
          </p:cNvPr>
          <p:cNvSpPr/>
          <p:nvPr/>
        </p:nvSpPr>
        <p:spPr bwMode="auto">
          <a:xfrm>
            <a:off x="2432571" y="3530487"/>
            <a:ext cx="1371406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 defTabSz="895870">
              <a:spcBef>
                <a:spcPts val="300"/>
              </a:spcBef>
              <a:defRPr/>
            </a:pPr>
            <a:r>
              <a:rPr lang="en-US" sz="1600" kern="0">
                <a:gradFill>
                  <a:gsLst>
                    <a:gs pos="41204">
                      <a:srgbClr val="1A1A1A"/>
                    </a:gs>
                    <a:gs pos="59000">
                      <a:srgbClr val="1A1A1A"/>
                    </a:gs>
                  </a:gsLst>
                  <a:lin ang="5400000" scaled="1"/>
                </a:gradFill>
                <a:latin typeface="Segoe UI"/>
              </a:rPr>
              <a:t>Web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9CE393-D1E1-4DBD-AC49-D9F24799CE1B}"/>
              </a:ext>
            </a:extLst>
          </p:cNvPr>
          <p:cNvSpPr/>
          <p:nvPr/>
        </p:nvSpPr>
        <p:spPr bwMode="auto">
          <a:xfrm>
            <a:off x="3921434" y="3530487"/>
            <a:ext cx="1371406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 defTabSz="895870">
              <a:spcBef>
                <a:spcPts val="300"/>
              </a:spcBef>
              <a:defRPr/>
            </a:pPr>
            <a:r>
              <a:rPr lang="en-US" sz="1600" kern="0">
                <a:gradFill>
                  <a:gsLst>
                    <a:gs pos="41204">
                      <a:srgbClr val="1A1A1A"/>
                    </a:gs>
                    <a:gs pos="59000">
                      <a:srgbClr val="1A1A1A"/>
                    </a:gs>
                  </a:gsLst>
                  <a:lin ang="5400000" scaled="1"/>
                </a:gradFill>
                <a:latin typeface="Segoe UI"/>
              </a:rPr>
              <a:t>Cloud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035F28-20C2-4F89-91E7-7C59D9A8A645}"/>
              </a:ext>
            </a:extLst>
          </p:cNvPr>
          <p:cNvSpPr/>
          <p:nvPr/>
        </p:nvSpPr>
        <p:spPr bwMode="auto">
          <a:xfrm>
            <a:off x="5410298" y="3530487"/>
            <a:ext cx="1371406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 defTabSz="895870">
              <a:spcBef>
                <a:spcPts val="300"/>
              </a:spcBef>
              <a:defRPr/>
            </a:pPr>
            <a:r>
              <a:rPr lang="en-US" sz="1600" kern="0">
                <a:gradFill>
                  <a:gsLst>
                    <a:gs pos="41204">
                      <a:srgbClr val="1A1A1A"/>
                    </a:gs>
                    <a:gs pos="59000">
                      <a:srgbClr val="1A1A1A"/>
                    </a:gs>
                  </a:gsLst>
                  <a:lin ang="5400000" scaled="1"/>
                </a:gradFill>
                <a:latin typeface="Segoe UI"/>
              </a:rPr>
              <a:t>Mobile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26F369-F059-4227-8833-FB2632D5CAA1}"/>
              </a:ext>
            </a:extLst>
          </p:cNvPr>
          <p:cNvSpPr/>
          <p:nvPr/>
        </p:nvSpPr>
        <p:spPr bwMode="auto">
          <a:xfrm>
            <a:off x="6899162" y="3530487"/>
            <a:ext cx="1371406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 defTabSz="895870">
              <a:spcBef>
                <a:spcPts val="300"/>
              </a:spcBef>
              <a:defRPr/>
            </a:pPr>
            <a:r>
              <a:rPr lang="en-US" sz="1600" kern="0">
                <a:gradFill>
                  <a:gsLst>
                    <a:gs pos="41204">
                      <a:srgbClr val="1A1A1A"/>
                    </a:gs>
                    <a:gs pos="59000">
                      <a:srgbClr val="1A1A1A"/>
                    </a:gs>
                  </a:gsLst>
                  <a:lin ang="5400000" scaled="1"/>
                </a:gradFill>
                <a:latin typeface="Segoe UI"/>
              </a:rPr>
              <a:t>Gaming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EFE7714-5F41-47BC-AB35-D728F0381F8A}"/>
              </a:ext>
            </a:extLst>
          </p:cNvPr>
          <p:cNvSpPr/>
          <p:nvPr/>
        </p:nvSpPr>
        <p:spPr bwMode="auto">
          <a:xfrm>
            <a:off x="8388025" y="3530487"/>
            <a:ext cx="1371406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 defTabSz="895870">
              <a:spcBef>
                <a:spcPts val="300"/>
              </a:spcBef>
              <a:defRPr/>
            </a:pPr>
            <a:r>
              <a:rPr lang="en-US" sz="1600" kern="0">
                <a:gradFill>
                  <a:gsLst>
                    <a:gs pos="41204">
                      <a:srgbClr val="1A1A1A"/>
                    </a:gs>
                    <a:gs pos="59000">
                      <a:srgbClr val="1A1A1A"/>
                    </a:gs>
                  </a:gsLst>
                  <a:lin ang="5400000" scaled="1"/>
                </a:gradFill>
                <a:latin typeface="Segoe UI"/>
              </a:rPr>
              <a:t>IoT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A9EBDF-361D-4733-B1DC-777E9C741D0E}"/>
              </a:ext>
            </a:extLst>
          </p:cNvPr>
          <p:cNvSpPr/>
          <p:nvPr/>
        </p:nvSpPr>
        <p:spPr bwMode="auto">
          <a:xfrm>
            <a:off x="9876890" y="3530487"/>
            <a:ext cx="1371406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 defTabSz="895870">
              <a:spcBef>
                <a:spcPts val="300"/>
              </a:spcBef>
              <a:defRPr/>
            </a:pPr>
            <a:r>
              <a:rPr lang="en-US" sz="1600" kern="0">
                <a:gradFill>
                  <a:gsLst>
                    <a:gs pos="41204">
                      <a:srgbClr val="1A1A1A"/>
                    </a:gs>
                    <a:gs pos="59000">
                      <a:srgbClr val="1A1A1A"/>
                    </a:gs>
                  </a:gsLst>
                  <a:lin ang="5400000" scaled="1"/>
                </a:gradFill>
                <a:latin typeface="Segoe UI"/>
              </a:rPr>
              <a:t>AI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0072DF6-F97C-469E-B345-4BA07F8843A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7367" y="3701319"/>
            <a:ext cx="9954971" cy="127997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135B013-D230-426F-ADB2-8BE9362DE8A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6036" y="3705226"/>
            <a:ext cx="9954971" cy="127997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211BC26-BCDC-485D-A4EF-DC85BFD9521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8566" y="3705226"/>
            <a:ext cx="9954971" cy="127997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E0FB417-94BD-482A-ACA2-9653CBBFFED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8566" y="3705226"/>
            <a:ext cx="9954971" cy="127997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E2219EC-70D1-493A-A2E5-5D14E36C8F08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8566" y="3705226"/>
            <a:ext cx="9954971" cy="127997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9C99D3C-1832-4904-98C3-0F74D2AAC38B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7235" y="3705226"/>
            <a:ext cx="9954971" cy="127997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D070780-DB7C-45A5-A7CE-AF0B34D61C0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8566" y="3703718"/>
            <a:ext cx="9954971" cy="1279979"/>
          </a:xfrm>
          <a:prstGeom prst="rect">
            <a:avLst/>
          </a:prstGeom>
        </p:spPr>
      </p:pic>
      <p:sp>
        <p:nvSpPr>
          <p:cNvPr id="38" name="desktop" title="a desktop PC">
            <a:extLst>
              <a:ext uri="{FF2B5EF4-FFF2-40B4-BE49-F238E27FC236}">
                <a16:creationId xmlns:a16="http://schemas.microsoft.com/office/drawing/2014/main" id="{F2427B10-C962-493F-9591-611B1E74D33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04104" y="2295369"/>
            <a:ext cx="650613" cy="639989"/>
          </a:xfrm>
          <a:custGeom>
            <a:avLst/>
            <a:gdLst>
              <a:gd name="T0" fmla="*/ 245 w 245"/>
              <a:gd name="T1" fmla="*/ 67 h 241"/>
              <a:gd name="T2" fmla="*/ 245 w 245"/>
              <a:gd name="T3" fmla="*/ 138 h 241"/>
              <a:gd name="T4" fmla="*/ 0 w 245"/>
              <a:gd name="T5" fmla="*/ 138 h 241"/>
              <a:gd name="T6" fmla="*/ 0 w 245"/>
              <a:gd name="T7" fmla="*/ 0 h 241"/>
              <a:gd name="T8" fmla="*/ 245 w 245"/>
              <a:gd name="T9" fmla="*/ 0 h 241"/>
              <a:gd name="T10" fmla="*/ 245 w 245"/>
              <a:gd name="T11" fmla="*/ 67 h 241"/>
              <a:gd name="T12" fmla="*/ 224 w 245"/>
              <a:gd name="T13" fmla="*/ 222 h 241"/>
              <a:gd name="T14" fmla="*/ 212 w 245"/>
              <a:gd name="T15" fmla="*/ 204 h 241"/>
              <a:gd name="T16" fmla="*/ 33 w 245"/>
              <a:gd name="T17" fmla="*/ 204 h 241"/>
              <a:gd name="T18" fmla="*/ 7 w 245"/>
              <a:gd name="T19" fmla="*/ 241 h 241"/>
              <a:gd name="T20" fmla="*/ 238 w 245"/>
              <a:gd name="T21" fmla="*/ 241 h 241"/>
              <a:gd name="T22" fmla="*/ 224 w 245"/>
              <a:gd name="T23" fmla="*/ 222 h 241"/>
              <a:gd name="T24" fmla="*/ 79 w 245"/>
              <a:gd name="T25" fmla="*/ 172 h 241"/>
              <a:gd name="T26" fmla="*/ 165 w 245"/>
              <a:gd name="T27" fmla="*/ 172 h 241"/>
              <a:gd name="T28" fmla="*/ 123 w 245"/>
              <a:gd name="T29" fmla="*/ 139 h 241"/>
              <a:gd name="T30" fmla="*/ 123 w 245"/>
              <a:gd name="T31" fmla="*/ 171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45" h="241">
                <a:moveTo>
                  <a:pt x="245" y="67"/>
                </a:moveTo>
                <a:lnTo>
                  <a:pt x="245" y="138"/>
                </a:lnTo>
                <a:lnTo>
                  <a:pt x="0" y="138"/>
                </a:lnTo>
                <a:lnTo>
                  <a:pt x="0" y="0"/>
                </a:lnTo>
                <a:lnTo>
                  <a:pt x="245" y="0"/>
                </a:lnTo>
                <a:lnTo>
                  <a:pt x="245" y="67"/>
                </a:lnTo>
                <a:moveTo>
                  <a:pt x="224" y="222"/>
                </a:moveTo>
                <a:lnTo>
                  <a:pt x="212" y="204"/>
                </a:lnTo>
                <a:lnTo>
                  <a:pt x="33" y="204"/>
                </a:lnTo>
                <a:lnTo>
                  <a:pt x="7" y="241"/>
                </a:lnTo>
                <a:lnTo>
                  <a:pt x="238" y="241"/>
                </a:lnTo>
                <a:lnTo>
                  <a:pt x="224" y="222"/>
                </a:lnTo>
                <a:moveTo>
                  <a:pt x="79" y="172"/>
                </a:moveTo>
                <a:lnTo>
                  <a:pt x="165" y="172"/>
                </a:lnTo>
                <a:moveTo>
                  <a:pt x="123" y="139"/>
                </a:moveTo>
                <a:lnTo>
                  <a:pt x="123" y="171"/>
                </a:lnTo>
              </a:path>
            </a:pathLst>
          </a:custGeom>
          <a:noFill/>
          <a:ln w="15875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192">
              <a:defRPr/>
            </a:pPr>
            <a:endParaRPr lang="en-US" sz="1765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  <p:sp>
        <p:nvSpPr>
          <p:cNvPr id="39" name="globe_2" title="Icon of a sphere made of lines">
            <a:extLst>
              <a:ext uri="{FF2B5EF4-FFF2-40B4-BE49-F238E27FC236}">
                <a16:creationId xmlns:a16="http://schemas.microsoft.com/office/drawing/2014/main" id="{F15D9E7F-5B1A-40A8-A9B8-21BCFFB0A89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788754" y="2276322"/>
            <a:ext cx="639989" cy="639989"/>
          </a:xfrm>
          <a:custGeom>
            <a:avLst/>
            <a:gdLst>
              <a:gd name="T0" fmla="*/ 0 w 335"/>
              <a:gd name="T1" fmla="*/ 168 h 335"/>
              <a:gd name="T2" fmla="*/ 168 w 335"/>
              <a:gd name="T3" fmla="*/ 0 h 335"/>
              <a:gd name="T4" fmla="*/ 335 w 335"/>
              <a:gd name="T5" fmla="*/ 168 h 335"/>
              <a:gd name="T6" fmla="*/ 168 w 335"/>
              <a:gd name="T7" fmla="*/ 335 h 335"/>
              <a:gd name="T8" fmla="*/ 0 w 335"/>
              <a:gd name="T9" fmla="*/ 168 h 335"/>
              <a:gd name="T10" fmla="*/ 168 w 335"/>
              <a:gd name="T11" fmla="*/ 335 h 335"/>
              <a:gd name="T12" fmla="*/ 253 w 335"/>
              <a:gd name="T13" fmla="*/ 168 h 335"/>
              <a:gd name="T14" fmla="*/ 168 w 335"/>
              <a:gd name="T15" fmla="*/ 0 h 335"/>
              <a:gd name="T16" fmla="*/ 82 w 335"/>
              <a:gd name="T17" fmla="*/ 168 h 335"/>
              <a:gd name="T18" fmla="*/ 168 w 335"/>
              <a:gd name="T19" fmla="*/ 335 h 335"/>
              <a:gd name="T20" fmla="*/ 8 w 335"/>
              <a:gd name="T21" fmla="*/ 116 h 335"/>
              <a:gd name="T22" fmla="*/ 327 w 335"/>
              <a:gd name="T23" fmla="*/ 116 h 335"/>
              <a:gd name="T24" fmla="*/ 9 w 335"/>
              <a:gd name="T25" fmla="*/ 221 h 335"/>
              <a:gd name="T26" fmla="*/ 326 w 335"/>
              <a:gd name="T27" fmla="*/ 221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35" h="335">
                <a:moveTo>
                  <a:pt x="0" y="168"/>
                </a:moveTo>
                <a:cubicBezTo>
                  <a:pt x="0" y="75"/>
                  <a:pt x="75" y="0"/>
                  <a:pt x="168" y="0"/>
                </a:cubicBezTo>
                <a:cubicBezTo>
                  <a:pt x="260" y="0"/>
                  <a:pt x="335" y="75"/>
                  <a:pt x="335" y="168"/>
                </a:cubicBezTo>
                <a:cubicBezTo>
                  <a:pt x="335" y="260"/>
                  <a:pt x="260" y="335"/>
                  <a:pt x="168" y="335"/>
                </a:cubicBezTo>
                <a:cubicBezTo>
                  <a:pt x="75" y="335"/>
                  <a:pt x="0" y="260"/>
                  <a:pt x="0" y="168"/>
                </a:cubicBezTo>
                <a:close/>
                <a:moveTo>
                  <a:pt x="168" y="335"/>
                </a:moveTo>
                <a:cubicBezTo>
                  <a:pt x="215" y="335"/>
                  <a:pt x="253" y="260"/>
                  <a:pt x="253" y="168"/>
                </a:cubicBezTo>
                <a:cubicBezTo>
                  <a:pt x="253" y="75"/>
                  <a:pt x="215" y="0"/>
                  <a:pt x="168" y="0"/>
                </a:cubicBezTo>
                <a:cubicBezTo>
                  <a:pt x="120" y="0"/>
                  <a:pt x="82" y="75"/>
                  <a:pt x="82" y="168"/>
                </a:cubicBezTo>
                <a:cubicBezTo>
                  <a:pt x="82" y="260"/>
                  <a:pt x="120" y="335"/>
                  <a:pt x="168" y="335"/>
                </a:cubicBezTo>
                <a:close/>
                <a:moveTo>
                  <a:pt x="8" y="116"/>
                </a:moveTo>
                <a:cubicBezTo>
                  <a:pt x="327" y="116"/>
                  <a:pt x="327" y="116"/>
                  <a:pt x="327" y="116"/>
                </a:cubicBezTo>
                <a:moveTo>
                  <a:pt x="9" y="221"/>
                </a:moveTo>
                <a:cubicBezTo>
                  <a:pt x="326" y="221"/>
                  <a:pt x="326" y="221"/>
                  <a:pt x="326" y="221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192">
              <a:defRPr/>
            </a:pPr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  <p:sp>
        <p:nvSpPr>
          <p:cNvPr id="40" name="cloud" title="Icon of a cloud">
            <a:extLst>
              <a:ext uri="{FF2B5EF4-FFF2-40B4-BE49-F238E27FC236}">
                <a16:creationId xmlns:a16="http://schemas.microsoft.com/office/drawing/2014/main" id="{ED52D295-AD0A-436F-915D-E36BF5189B59}"/>
              </a:ext>
            </a:extLst>
          </p:cNvPr>
          <p:cNvSpPr>
            <a:spLocks noChangeAspect="1"/>
          </p:cNvSpPr>
          <p:nvPr/>
        </p:nvSpPr>
        <p:spPr bwMode="auto">
          <a:xfrm>
            <a:off x="4183212" y="2341082"/>
            <a:ext cx="866900" cy="548562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192">
              <a:defRPr/>
            </a:pPr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/>
            </a:endParaRPr>
          </a:p>
        </p:txBody>
      </p:sp>
      <p:sp>
        <p:nvSpPr>
          <p:cNvPr id="41" name="CellPhone_E8EA" title="Icon of a cellphone">
            <a:extLst>
              <a:ext uri="{FF2B5EF4-FFF2-40B4-BE49-F238E27FC236}">
                <a16:creationId xmlns:a16="http://schemas.microsoft.com/office/drawing/2014/main" id="{1205990B-2780-47F7-BBC2-793435AC97D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903972" y="2295369"/>
            <a:ext cx="384057" cy="639989"/>
          </a:xfrm>
          <a:custGeom>
            <a:avLst/>
            <a:gdLst>
              <a:gd name="T0" fmla="*/ 2125 w 2250"/>
              <a:gd name="T1" fmla="*/ 3750 h 3750"/>
              <a:gd name="T2" fmla="*/ 125 w 2250"/>
              <a:gd name="T3" fmla="*/ 3750 h 3750"/>
              <a:gd name="T4" fmla="*/ 0 w 2250"/>
              <a:gd name="T5" fmla="*/ 3625 h 3750"/>
              <a:gd name="T6" fmla="*/ 0 w 2250"/>
              <a:gd name="T7" fmla="*/ 125 h 3750"/>
              <a:gd name="T8" fmla="*/ 125 w 2250"/>
              <a:gd name="T9" fmla="*/ 0 h 3750"/>
              <a:gd name="T10" fmla="*/ 2125 w 2250"/>
              <a:gd name="T11" fmla="*/ 0 h 3750"/>
              <a:gd name="T12" fmla="*/ 2250 w 2250"/>
              <a:gd name="T13" fmla="*/ 125 h 3750"/>
              <a:gd name="T14" fmla="*/ 2250 w 2250"/>
              <a:gd name="T15" fmla="*/ 3625 h 3750"/>
              <a:gd name="T16" fmla="*/ 2125 w 2250"/>
              <a:gd name="T17" fmla="*/ 3750 h 3750"/>
              <a:gd name="T18" fmla="*/ 875 w 2250"/>
              <a:gd name="T19" fmla="*/ 3250 h 3750"/>
              <a:gd name="T20" fmla="*/ 1375 w 2250"/>
              <a:gd name="T21" fmla="*/ 3250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250" h="3750">
                <a:moveTo>
                  <a:pt x="2125" y="3750"/>
                </a:moveTo>
                <a:cubicBezTo>
                  <a:pt x="125" y="3750"/>
                  <a:pt x="125" y="3750"/>
                  <a:pt x="125" y="3750"/>
                </a:cubicBezTo>
                <a:cubicBezTo>
                  <a:pt x="56" y="3750"/>
                  <a:pt x="0" y="3694"/>
                  <a:pt x="0" y="3625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56"/>
                  <a:pt x="56" y="0"/>
                  <a:pt x="125" y="0"/>
                </a:cubicBezTo>
                <a:cubicBezTo>
                  <a:pt x="2125" y="0"/>
                  <a:pt x="2125" y="0"/>
                  <a:pt x="2125" y="0"/>
                </a:cubicBezTo>
                <a:cubicBezTo>
                  <a:pt x="2194" y="0"/>
                  <a:pt x="2250" y="56"/>
                  <a:pt x="2250" y="125"/>
                </a:cubicBezTo>
                <a:cubicBezTo>
                  <a:pt x="2250" y="3625"/>
                  <a:pt x="2250" y="3625"/>
                  <a:pt x="2250" y="3625"/>
                </a:cubicBezTo>
                <a:cubicBezTo>
                  <a:pt x="2250" y="3694"/>
                  <a:pt x="2194" y="3750"/>
                  <a:pt x="2125" y="3750"/>
                </a:cubicBezTo>
                <a:close/>
                <a:moveTo>
                  <a:pt x="875" y="3250"/>
                </a:moveTo>
                <a:cubicBezTo>
                  <a:pt x="1375" y="3250"/>
                  <a:pt x="1375" y="3250"/>
                  <a:pt x="1375" y="3250"/>
                </a:cubicBezTo>
              </a:path>
            </a:pathLst>
          </a:custGeom>
          <a:noFill/>
          <a:ln w="15875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192">
              <a:defRPr/>
            </a:pPr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  <p:sp>
        <p:nvSpPr>
          <p:cNvPr id="42" name="Xbox_Controller" title="Icon of an xbox controller">
            <a:extLst>
              <a:ext uri="{FF2B5EF4-FFF2-40B4-BE49-F238E27FC236}">
                <a16:creationId xmlns:a16="http://schemas.microsoft.com/office/drawing/2014/main" id="{79852869-50F2-4A91-94EB-D12B26086C6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114097" y="2341082"/>
            <a:ext cx="941537" cy="548562"/>
          </a:xfrm>
          <a:custGeom>
            <a:avLst/>
            <a:gdLst>
              <a:gd name="T0" fmla="*/ 308 w 395"/>
              <a:gd name="T1" fmla="*/ 36 h 230"/>
              <a:gd name="T2" fmla="*/ 270 w 395"/>
              <a:gd name="T3" fmla="*/ 5 h 230"/>
              <a:gd name="T4" fmla="*/ 234 w 395"/>
              <a:gd name="T5" fmla="*/ 20 h 230"/>
              <a:gd name="T6" fmla="*/ 200 w 395"/>
              <a:gd name="T7" fmla="*/ 20 h 230"/>
              <a:gd name="T8" fmla="*/ 196 w 395"/>
              <a:gd name="T9" fmla="*/ 20 h 230"/>
              <a:gd name="T10" fmla="*/ 161 w 395"/>
              <a:gd name="T11" fmla="*/ 20 h 230"/>
              <a:gd name="T12" fmla="*/ 126 w 395"/>
              <a:gd name="T13" fmla="*/ 5 h 230"/>
              <a:gd name="T14" fmla="*/ 87 w 395"/>
              <a:gd name="T15" fmla="*/ 36 h 230"/>
              <a:gd name="T16" fmla="*/ 48 w 395"/>
              <a:gd name="T17" fmla="*/ 216 h 230"/>
              <a:gd name="T18" fmla="*/ 75 w 395"/>
              <a:gd name="T19" fmla="*/ 230 h 230"/>
              <a:gd name="T20" fmla="*/ 113 w 395"/>
              <a:gd name="T21" fmla="*/ 189 h 230"/>
              <a:gd name="T22" fmla="*/ 162 w 395"/>
              <a:gd name="T23" fmla="*/ 169 h 230"/>
              <a:gd name="T24" fmla="*/ 233 w 395"/>
              <a:gd name="T25" fmla="*/ 169 h 230"/>
              <a:gd name="T26" fmla="*/ 283 w 395"/>
              <a:gd name="T27" fmla="*/ 189 h 230"/>
              <a:gd name="T28" fmla="*/ 320 w 395"/>
              <a:gd name="T29" fmla="*/ 230 h 230"/>
              <a:gd name="T30" fmla="*/ 347 w 395"/>
              <a:gd name="T31" fmla="*/ 216 h 230"/>
              <a:gd name="T32" fmla="*/ 308 w 395"/>
              <a:gd name="T33" fmla="*/ 36 h 230"/>
              <a:gd name="T34" fmla="*/ 208 w 395"/>
              <a:gd name="T35" fmla="*/ 68 h 230"/>
              <a:gd name="T36" fmla="*/ 198 w 395"/>
              <a:gd name="T37" fmla="*/ 57 h 230"/>
              <a:gd name="T38" fmla="*/ 188 w 395"/>
              <a:gd name="T39" fmla="*/ 67 h 230"/>
              <a:gd name="T40" fmla="*/ 197 w 395"/>
              <a:gd name="T41" fmla="*/ 77 h 230"/>
              <a:gd name="T42" fmla="*/ 208 w 395"/>
              <a:gd name="T43" fmla="*/ 68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95" h="230">
                <a:moveTo>
                  <a:pt x="308" y="36"/>
                </a:moveTo>
                <a:cubicBezTo>
                  <a:pt x="312" y="17"/>
                  <a:pt x="299" y="11"/>
                  <a:pt x="270" y="5"/>
                </a:cubicBezTo>
                <a:cubicBezTo>
                  <a:pt x="240" y="0"/>
                  <a:pt x="234" y="20"/>
                  <a:pt x="234" y="20"/>
                </a:cubicBezTo>
                <a:cubicBezTo>
                  <a:pt x="200" y="20"/>
                  <a:pt x="200" y="20"/>
                  <a:pt x="200" y="20"/>
                </a:cubicBezTo>
                <a:cubicBezTo>
                  <a:pt x="196" y="20"/>
                  <a:pt x="196" y="20"/>
                  <a:pt x="196" y="20"/>
                </a:cubicBezTo>
                <a:cubicBezTo>
                  <a:pt x="161" y="20"/>
                  <a:pt x="161" y="20"/>
                  <a:pt x="161" y="20"/>
                </a:cubicBezTo>
                <a:cubicBezTo>
                  <a:pt x="161" y="20"/>
                  <a:pt x="156" y="0"/>
                  <a:pt x="126" y="5"/>
                </a:cubicBezTo>
                <a:cubicBezTo>
                  <a:pt x="96" y="11"/>
                  <a:pt x="84" y="17"/>
                  <a:pt x="87" y="36"/>
                </a:cubicBezTo>
                <a:cubicBezTo>
                  <a:pt x="87" y="36"/>
                  <a:pt x="0" y="165"/>
                  <a:pt x="48" y="216"/>
                </a:cubicBezTo>
                <a:cubicBezTo>
                  <a:pt x="64" y="230"/>
                  <a:pt x="68" y="230"/>
                  <a:pt x="75" y="230"/>
                </a:cubicBezTo>
                <a:cubicBezTo>
                  <a:pt x="82" y="230"/>
                  <a:pt x="95" y="203"/>
                  <a:pt x="113" y="189"/>
                </a:cubicBezTo>
                <a:cubicBezTo>
                  <a:pt x="131" y="174"/>
                  <a:pt x="148" y="170"/>
                  <a:pt x="162" y="169"/>
                </a:cubicBezTo>
                <a:cubicBezTo>
                  <a:pt x="173" y="169"/>
                  <a:pt x="223" y="169"/>
                  <a:pt x="233" y="169"/>
                </a:cubicBezTo>
                <a:cubicBezTo>
                  <a:pt x="248" y="170"/>
                  <a:pt x="265" y="174"/>
                  <a:pt x="283" y="189"/>
                </a:cubicBezTo>
                <a:cubicBezTo>
                  <a:pt x="301" y="203"/>
                  <a:pt x="313" y="230"/>
                  <a:pt x="320" y="230"/>
                </a:cubicBezTo>
                <a:cubicBezTo>
                  <a:pt x="327" y="230"/>
                  <a:pt x="332" y="230"/>
                  <a:pt x="347" y="216"/>
                </a:cubicBezTo>
                <a:cubicBezTo>
                  <a:pt x="395" y="165"/>
                  <a:pt x="308" y="36"/>
                  <a:pt x="308" y="36"/>
                </a:cubicBezTo>
                <a:close/>
                <a:moveTo>
                  <a:pt x="208" y="68"/>
                </a:moveTo>
                <a:cubicBezTo>
                  <a:pt x="208" y="62"/>
                  <a:pt x="204" y="57"/>
                  <a:pt x="198" y="57"/>
                </a:cubicBezTo>
                <a:cubicBezTo>
                  <a:pt x="193" y="57"/>
                  <a:pt x="188" y="61"/>
                  <a:pt x="188" y="67"/>
                </a:cubicBezTo>
                <a:cubicBezTo>
                  <a:pt x="188" y="72"/>
                  <a:pt x="192" y="77"/>
                  <a:pt x="197" y="77"/>
                </a:cubicBezTo>
                <a:cubicBezTo>
                  <a:pt x="203" y="77"/>
                  <a:pt x="207" y="73"/>
                  <a:pt x="208" y="68"/>
                </a:cubicBezTo>
                <a:close/>
              </a:path>
            </a:pathLst>
          </a:custGeom>
          <a:noFill/>
          <a:ln w="15875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192">
              <a:defRPr/>
            </a:pPr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  <p:sp>
        <p:nvSpPr>
          <p:cNvPr id="43" name="IoT" title="Icon of five circles that all connect to a center circle">
            <a:extLst>
              <a:ext uri="{FF2B5EF4-FFF2-40B4-BE49-F238E27FC236}">
                <a16:creationId xmlns:a16="http://schemas.microsoft.com/office/drawing/2014/main" id="{BC5AF63A-D977-4069-AC64-979AF204047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754246" y="2295369"/>
            <a:ext cx="638966" cy="639989"/>
          </a:xfrm>
          <a:custGeom>
            <a:avLst/>
            <a:gdLst>
              <a:gd name="T0" fmla="*/ 235 w 352"/>
              <a:gd name="T1" fmla="*/ 176 h 352"/>
              <a:gd name="T2" fmla="*/ 176 w 352"/>
              <a:gd name="T3" fmla="*/ 235 h 352"/>
              <a:gd name="T4" fmla="*/ 117 w 352"/>
              <a:gd name="T5" fmla="*/ 176 h 352"/>
              <a:gd name="T6" fmla="*/ 176 w 352"/>
              <a:gd name="T7" fmla="*/ 117 h 352"/>
              <a:gd name="T8" fmla="*/ 235 w 352"/>
              <a:gd name="T9" fmla="*/ 176 h 352"/>
              <a:gd name="T10" fmla="*/ 270 w 352"/>
              <a:gd name="T11" fmla="*/ 0 h 352"/>
              <a:gd name="T12" fmla="*/ 235 w 352"/>
              <a:gd name="T13" fmla="*/ 35 h 352"/>
              <a:gd name="T14" fmla="*/ 270 w 352"/>
              <a:gd name="T15" fmla="*/ 70 h 352"/>
              <a:gd name="T16" fmla="*/ 305 w 352"/>
              <a:gd name="T17" fmla="*/ 35 h 352"/>
              <a:gd name="T18" fmla="*/ 270 w 352"/>
              <a:gd name="T19" fmla="*/ 0 h 352"/>
              <a:gd name="T20" fmla="*/ 82 w 352"/>
              <a:gd name="T21" fmla="*/ 23 h 352"/>
              <a:gd name="T22" fmla="*/ 47 w 352"/>
              <a:gd name="T23" fmla="*/ 59 h 352"/>
              <a:gd name="T24" fmla="*/ 82 w 352"/>
              <a:gd name="T25" fmla="*/ 94 h 352"/>
              <a:gd name="T26" fmla="*/ 117 w 352"/>
              <a:gd name="T27" fmla="*/ 59 h 352"/>
              <a:gd name="T28" fmla="*/ 82 w 352"/>
              <a:gd name="T29" fmla="*/ 23 h 352"/>
              <a:gd name="T30" fmla="*/ 35 w 352"/>
              <a:gd name="T31" fmla="*/ 211 h 352"/>
              <a:gd name="T32" fmla="*/ 0 w 352"/>
              <a:gd name="T33" fmla="*/ 246 h 352"/>
              <a:gd name="T34" fmla="*/ 35 w 352"/>
              <a:gd name="T35" fmla="*/ 282 h 352"/>
              <a:gd name="T36" fmla="*/ 70 w 352"/>
              <a:gd name="T37" fmla="*/ 246 h 352"/>
              <a:gd name="T38" fmla="*/ 35 w 352"/>
              <a:gd name="T39" fmla="*/ 211 h 352"/>
              <a:gd name="T40" fmla="*/ 223 w 352"/>
              <a:gd name="T41" fmla="*/ 282 h 352"/>
              <a:gd name="T42" fmla="*/ 188 w 352"/>
              <a:gd name="T43" fmla="*/ 317 h 352"/>
              <a:gd name="T44" fmla="*/ 223 w 352"/>
              <a:gd name="T45" fmla="*/ 352 h 352"/>
              <a:gd name="T46" fmla="*/ 258 w 352"/>
              <a:gd name="T47" fmla="*/ 317 h 352"/>
              <a:gd name="T48" fmla="*/ 223 w 352"/>
              <a:gd name="T49" fmla="*/ 282 h 352"/>
              <a:gd name="T50" fmla="*/ 317 w 352"/>
              <a:gd name="T51" fmla="*/ 164 h 352"/>
              <a:gd name="T52" fmla="*/ 282 w 352"/>
              <a:gd name="T53" fmla="*/ 199 h 352"/>
              <a:gd name="T54" fmla="*/ 317 w 352"/>
              <a:gd name="T55" fmla="*/ 235 h 352"/>
              <a:gd name="T56" fmla="*/ 352 w 352"/>
              <a:gd name="T57" fmla="*/ 199 h 352"/>
              <a:gd name="T58" fmla="*/ 317 w 352"/>
              <a:gd name="T59" fmla="*/ 164 h 352"/>
              <a:gd name="T60" fmla="*/ 250 w 352"/>
              <a:gd name="T61" fmla="*/ 64 h 352"/>
              <a:gd name="T62" fmla="*/ 209 w 352"/>
              <a:gd name="T63" fmla="*/ 127 h 352"/>
              <a:gd name="T64" fmla="*/ 139 w 352"/>
              <a:gd name="T65" fmla="*/ 130 h 352"/>
              <a:gd name="T66" fmla="*/ 104 w 352"/>
              <a:gd name="T67" fmla="*/ 86 h 352"/>
              <a:gd name="T68" fmla="*/ 67 w 352"/>
              <a:gd name="T69" fmla="*/ 231 h 352"/>
              <a:gd name="T70" fmla="*/ 124 w 352"/>
              <a:gd name="T71" fmla="*/ 202 h 352"/>
              <a:gd name="T72" fmla="*/ 212 w 352"/>
              <a:gd name="T73" fmla="*/ 283 h 352"/>
              <a:gd name="T74" fmla="*/ 195 w 352"/>
              <a:gd name="T75" fmla="*/ 232 h 352"/>
              <a:gd name="T76" fmla="*/ 234 w 352"/>
              <a:gd name="T77" fmla="*/ 186 h 352"/>
              <a:gd name="T78" fmla="*/ 282 w 352"/>
              <a:gd name="T79" fmla="*/ 194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52" h="352">
                <a:moveTo>
                  <a:pt x="235" y="176"/>
                </a:moveTo>
                <a:cubicBezTo>
                  <a:pt x="235" y="208"/>
                  <a:pt x="208" y="235"/>
                  <a:pt x="176" y="235"/>
                </a:cubicBezTo>
                <a:cubicBezTo>
                  <a:pt x="144" y="235"/>
                  <a:pt x="117" y="208"/>
                  <a:pt x="117" y="176"/>
                </a:cubicBezTo>
                <a:cubicBezTo>
                  <a:pt x="117" y="144"/>
                  <a:pt x="144" y="117"/>
                  <a:pt x="176" y="117"/>
                </a:cubicBezTo>
                <a:cubicBezTo>
                  <a:pt x="208" y="117"/>
                  <a:pt x="235" y="144"/>
                  <a:pt x="235" y="176"/>
                </a:cubicBezTo>
                <a:close/>
                <a:moveTo>
                  <a:pt x="270" y="0"/>
                </a:moveTo>
                <a:cubicBezTo>
                  <a:pt x="250" y="0"/>
                  <a:pt x="235" y="16"/>
                  <a:pt x="235" y="35"/>
                </a:cubicBezTo>
                <a:cubicBezTo>
                  <a:pt x="235" y="55"/>
                  <a:pt x="250" y="70"/>
                  <a:pt x="270" y="70"/>
                </a:cubicBezTo>
                <a:cubicBezTo>
                  <a:pt x="289" y="70"/>
                  <a:pt x="305" y="55"/>
                  <a:pt x="305" y="35"/>
                </a:cubicBezTo>
                <a:cubicBezTo>
                  <a:pt x="305" y="16"/>
                  <a:pt x="289" y="0"/>
                  <a:pt x="270" y="0"/>
                </a:cubicBezTo>
                <a:close/>
                <a:moveTo>
                  <a:pt x="82" y="23"/>
                </a:moveTo>
                <a:cubicBezTo>
                  <a:pt x="63" y="23"/>
                  <a:pt x="47" y="39"/>
                  <a:pt x="47" y="59"/>
                </a:cubicBezTo>
                <a:cubicBezTo>
                  <a:pt x="47" y="78"/>
                  <a:pt x="63" y="94"/>
                  <a:pt x="82" y="94"/>
                </a:cubicBezTo>
                <a:cubicBezTo>
                  <a:pt x="102" y="94"/>
                  <a:pt x="117" y="78"/>
                  <a:pt x="117" y="59"/>
                </a:cubicBezTo>
                <a:cubicBezTo>
                  <a:pt x="117" y="39"/>
                  <a:pt x="102" y="23"/>
                  <a:pt x="82" y="23"/>
                </a:cubicBezTo>
                <a:close/>
                <a:moveTo>
                  <a:pt x="35" y="211"/>
                </a:moveTo>
                <a:cubicBezTo>
                  <a:pt x="16" y="211"/>
                  <a:pt x="0" y="227"/>
                  <a:pt x="0" y="246"/>
                </a:cubicBezTo>
                <a:cubicBezTo>
                  <a:pt x="0" y="266"/>
                  <a:pt x="16" y="282"/>
                  <a:pt x="35" y="282"/>
                </a:cubicBezTo>
                <a:cubicBezTo>
                  <a:pt x="55" y="282"/>
                  <a:pt x="70" y="266"/>
                  <a:pt x="70" y="246"/>
                </a:cubicBezTo>
                <a:cubicBezTo>
                  <a:pt x="70" y="227"/>
                  <a:pt x="55" y="211"/>
                  <a:pt x="35" y="211"/>
                </a:cubicBezTo>
                <a:close/>
                <a:moveTo>
                  <a:pt x="223" y="282"/>
                </a:moveTo>
                <a:cubicBezTo>
                  <a:pt x="203" y="282"/>
                  <a:pt x="188" y="297"/>
                  <a:pt x="188" y="317"/>
                </a:cubicBezTo>
                <a:cubicBezTo>
                  <a:pt x="188" y="336"/>
                  <a:pt x="203" y="352"/>
                  <a:pt x="223" y="352"/>
                </a:cubicBezTo>
                <a:cubicBezTo>
                  <a:pt x="242" y="352"/>
                  <a:pt x="258" y="336"/>
                  <a:pt x="258" y="317"/>
                </a:cubicBezTo>
                <a:cubicBezTo>
                  <a:pt x="258" y="297"/>
                  <a:pt x="242" y="282"/>
                  <a:pt x="223" y="282"/>
                </a:cubicBezTo>
                <a:close/>
                <a:moveTo>
                  <a:pt x="317" y="164"/>
                </a:moveTo>
                <a:cubicBezTo>
                  <a:pt x="297" y="164"/>
                  <a:pt x="282" y="180"/>
                  <a:pt x="282" y="199"/>
                </a:cubicBezTo>
                <a:cubicBezTo>
                  <a:pt x="282" y="219"/>
                  <a:pt x="297" y="235"/>
                  <a:pt x="317" y="235"/>
                </a:cubicBezTo>
                <a:cubicBezTo>
                  <a:pt x="336" y="235"/>
                  <a:pt x="352" y="219"/>
                  <a:pt x="352" y="199"/>
                </a:cubicBezTo>
                <a:cubicBezTo>
                  <a:pt x="352" y="180"/>
                  <a:pt x="336" y="164"/>
                  <a:pt x="317" y="164"/>
                </a:cubicBezTo>
                <a:close/>
                <a:moveTo>
                  <a:pt x="250" y="64"/>
                </a:moveTo>
                <a:cubicBezTo>
                  <a:pt x="209" y="127"/>
                  <a:pt x="209" y="127"/>
                  <a:pt x="209" y="127"/>
                </a:cubicBezTo>
                <a:moveTo>
                  <a:pt x="139" y="130"/>
                </a:moveTo>
                <a:cubicBezTo>
                  <a:pt x="104" y="86"/>
                  <a:pt x="104" y="86"/>
                  <a:pt x="104" y="86"/>
                </a:cubicBezTo>
                <a:moveTo>
                  <a:pt x="67" y="231"/>
                </a:moveTo>
                <a:cubicBezTo>
                  <a:pt x="124" y="202"/>
                  <a:pt x="124" y="202"/>
                  <a:pt x="124" y="202"/>
                </a:cubicBezTo>
                <a:moveTo>
                  <a:pt x="212" y="283"/>
                </a:moveTo>
                <a:cubicBezTo>
                  <a:pt x="195" y="232"/>
                  <a:pt x="195" y="232"/>
                  <a:pt x="195" y="232"/>
                </a:cubicBezTo>
                <a:moveTo>
                  <a:pt x="234" y="186"/>
                </a:moveTo>
                <a:cubicBezTo>
                  <a:pt x="282" y="194"/>
                  <a:pt x="282" y="194"/>
                  <a:pt x="282" y="194"/>
                </a:cubicBezTo>
              </a:path>
            </a:pathLst>
          </a:custGeom>
          <a:noFill/>
          <a:ln w="15875" cap="sq">
            <a:solidFill>
              <a:schemeClr val="bg1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192">
              <a:defRPr/>
            </a:pPr>
            <a:endParaRPr lang="en-US" sz="1765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  <p:sp>
        <p:nvSpPr>
          <p:cNvPr id="44" name="brain_3" title="Icon of a brain">
            <a:extLst>
              <a:ext uri="{FF2B5EF4-FFF2-40B4-BE49-F238E27FC236}">
                <a16:creationId xmlns:a16="http://schemas.microsoft.com/office/drawing/2014/main" id="{8E285D5D-07B7-4728-91AF-E6F47C32666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264998" y="2295369"/>
            <a:ext cx="595189" cy="639989"/>
          </a:xfrm>
          <a:custGeom>
            <a:avLst/>
            <a:gdLst>
              <a:gd name="T0" fmla="*/ 68 w 315"/>
              <a:gd name="T1" fmla="*/ 292 h 338"/>
              <a:gd name="T2" fmla="*/ 24 w 315"/>
              <a:gd name="T3" fmla="*/ 231 h 338"/>
              <a:gd name="T4" fmla="*/ 28 w 315"/>
              <a:gd name="T5" fmla="*/ 126 h 338"/>
              <a:gd name="T6" fmla="*/ 68 w 315"/>
              <a:gd name="T7" fmla="*/ 46 h 338"/>
              <a:gd name="T8" fmla="*/ 113 w 315"/>
              <a:gd name="T9" fmla="*/ 0 h 338"/>
              <a:gd name="T10" fmla="*/ 158 w 315"/>
              <a:gd name="T11" fmla="*/ 293 h 338"/>
              <a:gd name="T12" fmla="*/ 248 w 315"/>
              <a:gd name="T13" fmla="*/ 292 h 338"/>
              <a:gd name="T14" fmla="*/ 292 w 315"/>
              <a:gd name="T15" fmla="*/ 231 h 338"/>
              <a:gd name="T16" fmla="*/ 287 w 315"/>
              <a:gd name="T17" fmla="*/ 126 h 338"/>
              <a:gd name="T18" fmla="*/ 248 w 315"/>
              <a:gd name="T19" fmla="*/ 46 h 338"/>
              <a:gd name="T20" fmla="*/ 203 w 315"/>
              <a:gd name="T21" fmla="*/ 0 h 338"/>
              <a:gd name="T22" fmla="*/ 158 w 315"/>
              <a:gd name="T23" fmla="*/ 293 h 338"/>
              <a:gd name="T24" fmla="*/ 90 w 315"/>
              <a:gd name="T25" fmla="*/ 293 h 338"/>
              <a:gd name="T26" fmla="*/ 248 w 315"/>
              <a:gd name="T27" fmla="*/ 293 h 338"/>
              <a:gd name="T28" fmla="*/ 68 w 315"/>
              <a:gd name="T29" fmla="*/ 180 h 338"/>
              <a:gd name="T30" fmla="*/ 90 w 315"/>
              <a:gd name="T31" fmla="*/ 203 h 338"/>
              <a:gd name="T32" fmla="*/ 158 w 315"/>
              <a:gd name="T33" fmla="*/ 225 h 338"/>
              <a:gd name="T34" fmla="*/ 225 w 315"/>
              <a:gd name="T35" fmla="*/ 203 h 338"/>
              <a:gd name="T36" fmla="*/ 248 w 315"/>
              <a:gd name="T37" fmla="*/ 180 h 338"/>
              <a:gd name="T38" fmla="*/ 79 w 315"/>
              <a:gd name="T39" fmla="*/ 90 h 338"/>
              <a:gd name="T40" fmla="*/ 113 w 315"/>
              <a:gd name="T41" fmla="*/ 113 h 338"/>
              <a:gd name="T42" fmla="*/ 135 w 315"/>
              <a:gd name="T43" fmla="*/ 135 h 338"/>
              <a:gd name="T44" fmla="*/ 203 w 315"/>
              <a:gd name="T45" fmla="*/ 113 h 338"/>
              <a:gd name="T46" fmla="*/ 225 w 315"/>
              <a:gd name="T47" fmla="*/ 90 h 338"/>
              <a:gd name="T48" fmla="*/ 24 w 315"/>
              <a:gd name="T49" fmla="*/ 231 h 338"/>
              <a:gd name="T50" fmla="*/ 248 w 315"/>
              <a:gd name="T51" fmla="*/ 248 h 338"/>
              <a:gd name="T52" fmla="*/ 28 w 315"/>
              <a:gd name="T53" fmla="*/ 126 h 338"/>
              <a:gd name="T54" fmla="*/ 243 w 315"/>
              <a:gd name="T55" fmla="*/ 126 h 338"/>
              <a:gd name="T56" fmla="*/ 68 w 315"/>
              <a:gd name="T57" fmla="*/ 45 h 338"/>
              <a:gd name="T58" fmla="*/ 248 w 315"/>
              <a:gd name="T59" fmla="*/ 45 h 338"/>
              <a:gd name="T60" fmla="*/ 135 w 315"/>
              <a:gd name="T61" fmla="*/ 293 h 338"/>
              <a:gd name="T62" fmla="*/ 68 w 315"/>
              <a:gd name="T63" fmla="*/ 293 h 338"/>
              <a:gd name="T64" fmla="*/ 101 w 315"/>
              <a:gd name="T65" fmla="*/ 338 h 338"/>
              <a:gd name="T66" fmla="*/ 158 w 315"/>
              <a:gd name="T67" fmla="*/ 315 h 338"/>
              <a:gd name="T68" fmla="*/ 158 w 315"/>
              <a:gd name="T69" fmla="*/ 293 h 338"/>
              <a:gd name="T70" fmla="*/ 180 w 315"/>
              <a:gd name="T71" fmla="*/ 338 h 338"/>
              <a:gd name="T72" fmla="*/ 248 w 315"/>
              <a:gd name="T73" fmla="*/ 304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15" h="338">
                <a:moveTo>
                  <a:pt x="68" y="293"/>
                </a:moveTo>
                <a:cubicBezTo>
                  <a:pt x="68" y="293"/>
                  <a:pt x="68" y="292"/>
                  <a:pt x="68" y="292"/>
                </a:cubicBezTo>
                <a:cubicBezTo>
                  <a:pt x="42" y="289"/>
                  <a:pt x="23" y="268"/>
                  <a:pt x="23" y="242"/>
                </a:cubicBezTo>
                <a:cubicBezTo>
                  <a:pt x="23" y="238"/>
                  <a:pt x="23" y="235"/>
                  <a:pt x="24" y="231"/>
                </a:cubicBezTo>
                <a:cubicBezTo>
                  <a:pt x="10" y="219"/>
                  <a:pt x="0" y="201"/>
                  <a:pt x="0" y="180"/>
                </a:cubicBezTo>
                <a:cubicBezTo>
                  <a:pt x="0" y="158"/>
                  <a:pt x="11" y="138"/>
                  <a:pt x="28" y="126"/>
                </a:cubicBezTo>
                <a:cubicBezTo>
                  <a:pt x="25" y="118"/>
                  <a:pt x="23" y="110"/>
                  <a:pt x="23" y="102"/>
                </a:cubicBezTo>
                <a:cubicBezTo>
                  <a:pt x="23" y="74"/>
                  <a:pt x="42" y="52"/>
                  <a:pt x="68" y="46"/>
                </a:cubicBezTo>
                <a:cubicBezTo>
                  <a:pt x="68" y="46"/>
                  <a:pt x="68" y="46"/>
                  <a:pt x="68" y="45"/>
                </a:cubicBezTo>
                <a:cubicBezTo>
                  <a:pt x="68" y="20"/>
                  <a:pt x="88" y="0"/>
                  <a:pt x="113" y="0"/>
                </a:cubicBezTo>
                <a:cubicBezTo>
                  <a:pt x="138" y="0"/>
                  <a:pt x="158" y="20"/>
                  <a:pt x="158" y="45"/>
                </a:cubicBezTo>
                <a:cubicBezTo>
                  <a:pt x="158" y="293"/>
                  <a:pt x="158" y="293"/>
                  <a:pt x="158" y="293"/>
                </a:cubicBezTo>
                <a:moveTo>
                  <a:pt x="248" y="293"/>
                </a:moveTo>
                <a:cubicBezTo>
                  <a:pt x="248" y="293"/>
                  <a:pt x="248" y="292"/>
                  <a:pt x="248" y="292"/>
                </a:cubicBezTo>
                <a:cubicBezTo>
                  <a:pt x="273" y="289"/>
                  <a:pt x="293" y="268"/>
                  <a:pt x="293" y="242"/>
                </a:cubicBezTo>
                <a:cubicBezTo>
                  <a:pt x="293" y="238"/>
                  <a:pt x="292" y="235"/>
                  <a:pt x="292" y="231"/>
                </a:cubicBezTo>
                <a:cubicBezTo>
                  <a:pt x="306" y="219"/>
                  <a:pt x="315" y="201"/>
                  <a:pt x="315" y="180"/>
                </a:cubicBezTo>
                <a:cubicBezTo>
                  <a:pt x="315" y="158"/>
                  <a:pt x="304" y="138"/>
                  <a:pt x="287" y="126"/>
                </a:cubicBezTo>
                <a:cubicBezTo>
                  <a:pt x="291" y="118"/>
                  <a:pt x="293" y="110"/>
                  <a:pt x="293" y="102"/>
                </a:cubicBezTo>
                <a:cubicBezTo>
                  <a:pt x="293" y="74"/>
                  <a:pt x="273" y="52"/>
                  <a:pt x="248" y="46"/>
                </a:cubicBezTo>
                <a:cubicBezTo>
                  <a:pt x="248" y="46"/>
                  <a:pt x="248" y="46"/>
                  <a:pt x="248" y="45"/>
                </a:cubicBezTo>
                <a:cubicBezTo>
                  <a:pt x="248" y="20"/>
                  <a:pt x="228" y="0"/>
                  <a:pt x="203" y="0"/>
                </a:cubicBezTo>
                <a:cubicBezTo>
                  <a:pt x="178" y="0"/>
                  <a:pt x="158" y="20"/>
                  <a:pt x="158" y="45"/>
                </a:cubicBezTo>
                <a:cubicBezTo>
                  <a:pt x="158" y="293"/>
                  <a:pt x="158" y="293"/>
                  <a:pt x="158" y="293"/>
                </a:cubicBezTo>
                <a:moveTo>
                  <a:pt x="68" y="293"/>
                </a:moveTo>
                <a:cubicBezTo>
                  <a:pt x="90" y="293"/>
                  <a:pt x="90" y="293"/>
                  <a:pt x="90" y="293"/>
                </a:cubicBezTo>
                <a:moveTo>
                  <a:pt x="225" y="293"/>
                </a:moveTo>
                <a:cubicBezTo>
                  <a:pt x="248" y="293"/>
                  <a:pt x="248" y="293"/>
                  <a:pt x="248" y="293"/>
                </a:cubicBezTo>
                <a:moveTo>
                  <a:pt x="56" y="180"/>
                </a:moveTo>
                <a:cubicBezTo>
                  <a:pt x="68" y="180"/>
                  <a:pt x="68" y="180"/>
                  <a:pt x="68" y="180"/>
                </a:cubicBezTo>
                <a:cubicBezTo>
                  <a:pt x="80" y="180"/>
                  <a:pt x="90" y="190"/>
                  <a:pt x="90" y="203"/>
                </a:cubicBezTo>
                <a:cubicBezTo>
                  <a:pt x="90" y="203"/>
                  <a:pt x="90" y="203"/>
                  <a:pt x="90" y="203"/>
                </a:cubicBezTo>
                <a:cubicBezTo>
                  <a:pt x="90" y="215"/>
                  <a:pt x="100" y="225"/>
                  <a:pt x="113" y="225"/>
                </a:cubicBezTo>
                <a:cubicBezTo>
                  <a:pt x="158" y="225"/>
                  <a:pt x="158" y="225"/>
                  <a:pt x="158" y="225"/>
                </a:cubicBezTo>
                <a:cubicBezTo>
                  <a:pt x="203" y="225"/>
                  <a:pt x="203" y="225"/>
                  <a:pt x="203" y="225"/>
                </a:cubicBezTo>
                <a:cubicBezTo>
                  <a:pt x="215" y="225"/>
                  <a:pt x="225" y="215"/>
                  <a:pt x="225" y="203"/>
                </a:cubicBezTo>
                <a:cubicBezTo>
                  <a:pt x="225" y="203"/>
                  <a:pt x="225" y="203"/>
                  <a:pt x="225" y="203"/>
                </a:cubicBezTo>
                <a:cubicBezTo>
                  <a:pt x="225" y="190"/>
                  <a:pt x="235" y="180"/>
                  <a:pt x="248" y="180"/>
                </a:cubicBezTo>
                <a:cubicBezTo>
                  <a:pt x="259" y="180"/>
                  <a:pt x="259" y="180"/>
                  <a:pt x="259" y="180"/>
                </a:cubicBezTo>
                <a:moveTo>
                  <a:pt x="79" y="90"/>
                </a:moveTo>
                <a:cubicBezTo>
                  <a:pt x="90" y="90"/>
                  <a:pt x="90" y="90"/>
                  <a:pt x="90" y="90"/>
                </a:cubicBezTo>
                <a:cubicBezTo>
                  <a:pt x="103" y="90"/>
                  <a:pt x="113" y="100"/>
                  <a:pt x="113" y="113"/>
                </a:cubicBezTo>
                <a:cubicBezTo>
                  <a:pt x="113" y="113"/>
                  <a:pt x="113" y="113"/>
                  <a:pt x="113" y="113"/>
                </a:cubicBezTo>
                <a:cubicBezTo>
                  <a:pt x="113" y="125"/>
                  <a:pt x="123" y="135"/>
                  <a:pt x="135" y="135"/>
                </a:cubicBezTo>
                <a:cubicBezTo>
                  <a:pt x="180" y="135"/>
                  <a:pt x="180" y="135"/>
                  <a:pt x="180" y="135"/>
                </a:cubicBezTo>
                <a:cubicBezTo>
                  <a:pt x="193" y="135"/>
                  <a:pt x="203" y="125"/>
                  <a:pt x="203" y="113"/>
                </a:cubicBezTo>
                <a:cubicBezTo>
                  <a:pt x="203" y="113"/>
                  <a:pt x="203" y="113"/>
                  <a:pt x="203" y="113"/>
                </a:cubicBezTo>
                <a:cubicBezTo>
                  <a:pt x="203" y="100"/>
                  <a:pt x="213" y="90"/>
                  <a:pt x="225" y="90"/>
                </a:cubicBezTo>
                <a:cubicBezTo>
                  <a:pt x="236" y="90"/>
                  <a:pt x="236" y="90"/>
                  <a:pt x="236" y="90"/>
                </a:cubicBezTo>
                <a:moveTo>
                  <a:pt x="24" y="231"/>
                </a:moveTo>
                <a:cubicBezTo>
                  <a:pt x="36" y="242"/>
                  <a:pt x="51" y="248"/>
                  <a:pt x="68" y="248"/>
                </a:cubicBezTo>
                <a:moveTo>
                  <a:pt x="248" y="248"/>
                </a:moveTo>
                <a:cubicBezTo>
                  <a:pt x="265" y="248"/>
                  <a:pt x="280" y="242"/>
                  <a:pt x="292" y="231"/>
                </a:cubicBezTo>
                <a:moveTo>
                  <a:pt x="28" y="126"/>
                </a:moveTo>
                <a:cubicBezTo>
                  <a:pt x="73" y="126"/>
                  <a:pt x="73" y="126"/>
                  <a:pt x="73" y="126"/>
                </a:cubicBezTo>
                <a:moveTo>
                  <a:pt x="243" y="126"/>
                </a:moveTo>
                <a:cubicBezTo>
                  <a:pt x="288" y="126"/>
                  <a:pt x="288" y="126"/>
                  <a:pt x="288" y="126"/>
                </a:cubicBezTo>
                <a:moveTo>
                  <a:pt x="68" y="45"/>
                </a:moveTo>
                <a:cubicBezTo>
                  <a:pt x="101" y="45"/>
                  <a:pt x="101" y="45"/>
                  <a:pt x="101" y="45"/>
                </a:cubicBezTo>
                <a:moveTo>
                  <a:pt x="248" y="45"/>
                </a:moveTo>
                <a:cubicBezTo>
                  <a:pt x="214" y="45"/>
                  <a:pt x="214" y="45"/>
                  <a:pt x="214" y="45"/>
                </a:cubicBezTo>
                <a:moveTo>
                  <a:pt x="135" y="293"/>
                </a:moveTo>
                <a:cubicBezTo>
                  <a:pt x="180" y="293"/>
                  <a:pt x="180" y="293"/>
                  <a:pt x="180" y="293"/>
                </a:cubicBezTo>
                <a:moveTo>
                  <a:pt x="68" y="293"/>
                </a:moveTo>
                <a:cubicBezTo>
                  <a:pt x="68" y="304"/>
                  <a:pt x="68" y="304"/>
                  <a:pt x="68" y="304"/>
                </a:cubicBezTo>
                <a:cubicBezTo>
                  <a:pt x="68" y="323"/>
                  <a:pt x="83" y="338"/>
                  <a:pt x="101" y="338"/>
                </a:cubicBezTo>
                <a:cubicBezTo>
                  <a:pt x="135" y="338"/>
                  <a:pt x="135" y="338"/>
                  <a:pt x="135" y="338"/>
                </a:cubicBezTo>
                <a:cubicBezTo>
                  <a:pt x="148" y="338"/>
                  <a:pt x="158" y="328"/>
                  <a:pt x="158" y="315"/>
                </a:cubicBezTo>
                <a:cubicBezTo>
                  <a:pt x="158" y="293"/>
                  <a:pt x="158" y="293"/>
                  <a:pt x="158" y="293"/>
                </a:cubicBezTo>
                <a:moveTo>
                  <a:pt x="158" y="293"/>
                </a:moveTo>
                <a:cubicBezTo>
                  <a:pt x="158" y="315"/>
                  <a:pt x="158" y="315"/>
                  <a:pt x="158" y="315"/>
                </a:cubicBezTo>
                <a:cubicBezTo>
                  <a:pt x="158" y="328"/>
                  <a:pt x="168" y="338"/>
                  <a:pt x="180" y="338"/>
                </a:cubicBezTo>
                <a:cubicBezTo>
                  <a:pt x="214" y="338"/>
                  <a:pt x="214" y="338"/>
                  <a:pt x="214" y="338"/>
                </a:cubicBezTo>
                <a:cubicBezTo>
                  <a:pt x="233" y="338"/>
                  <a:pt x="248" y="323"/>
                  <a:pt x="248" y="304"/>
                </a:cubicBezTo>
                <a:cubicBezTo>
                  <a:pt x="248" y="293"/>
                  <a:pt x="248" y="293"/>
                  <a:pt x="248" y="293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192">
              <a:defRPr/>
            </a:pPr>
            <a:endParaRPr lang="en-US" sz="1765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0F6BFC-0537-405F-AA69-73526DB52A6C}"/>
              </a:ext>
            </a:extLst>
          </p:cNvPr>
          <p:cNvSpPr txBox="1"/>
          <p:nvPr/>
        </p:nvSpPr>
        <p:spPr>
          <a:xfrm>
            <a:off x="5362623" y="4876573"/>
            <a:ext cx="1419080" cy="1419080"/>
          </a:xfrm>
          <a:prstGeom prst="rect">
            <a:avLst/>
          </a:prstGeom>
          <a:solidFill>
            <a:srgbClr val="512BD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336471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7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9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1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3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5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7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9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4" grpId="0"/>
      <p:bldP spid="15" grpId="0"/>
      <p:bldP spid="16" grpId="0"/>
      <p:bldP spid="17" grpId="0"/>
      <p:bldP spid="18" grpId="0"/>
      <p:bldP spid="19" grpId="0"/>
      <p:bldP spid="20" grpId="0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3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20C3FE-6AFA-4822-BCB3-7D12B51ED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979778"/>
            <a:ext cx="5511800" cy="553998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467FB4-74D3-4371-BF7F-047092722E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3962400"/>
            <a:ext cx="9144000" cy="615553"/>
          </a:xfrm>
        </p:spPr>
        <p:txBody>
          <a:bodyPr/>
          <a:lstStyle/>
          <a:p>
            <a:r>
              <a:rPr lang="en-US" dirty="0"/>
              <a:t>Catch Scott Hunter’s video at: </a:t>
            </a:r>
          </a:p>
          <a:p>
            <a:r>
              <a:rPr lang="en-US" dirty="0">
                <a:hlinkClick r:id="rId2"/>
              </a:rPr>
              <a:t>https://www.youtube.com/watch?v=cteCGBRUB_4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8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B3897-5A33-47DF-986B-21C74BFFD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2.2 included with Visual Studio 2019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EC8BE-6257-4CDE-AD7A-07EB251E08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3016210"/>
          </a:xfrm>
        </p:spPr>
        <p:txBody>
          <a:bodyPr/>
          <a:lstStyle/>
          <a:p>
            <a:r>
              <a:rPr lang="en-US" dirty="0"/>
              <a:t>Simplified ASP.NET Core templates: Bootstrap 4, Angular 6</a:t>
            </a:r>
          </a:p>
          <a:p>
            <a:r>
              <a:rPr lang="en-US" dirty="0"/>
              <a:t>Web API improvements: API analyzer &amp; conventions</a:t>
            </a:r>
          </a:p>
          <a:p>
            <a:r>
              <a:rPr lang="en-US" dirty="0"/>
              <a:t>HTTP/2</a:t>
            </a:r>
          </a:p>
          <a:p>
            <a:r>
              <a:rPr lang="en-US" dirty="0"/>
              <a:t>IIS in-process hosting</a:t>
            </a:r>
          </a:p>
          <a:p>
            <a:r>
              <a:rPr lang="en-US" dirty="0"/>
              <a:t>Health checks</a:t>
            </a:r>
          </a:p>
          <a:p>
            <a:r>
              <a:rPr lang="en-US" dirty="0"/>
              <a:t>Endpoint routing</a:t>
            </a:r>
          </a:p>
        </p:txBody>
      </p:sp>
      <p:pic>
        <p:nvPicPr>
          <p:cNvPr id="5" name="Picture 4" descr="A close up of a box&#10;&#10;Description automatically generated">
            <a:extLst>
              <a:ext uri="{FF2B5EF4-FFF2-40B4-BE49-F238E27FC236}">
                <a16:creationId xmlns:a16="http://schemas.microsoft.com/office/drawing/2014/main" id="{93CA3D0C-9474-4684-BE78-34F78AE09C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475" t="14957" r="10663" b="3859"/>
          <a:stretch/>
        </p:blipFill>
        <p:spPr>
          <a:xfrm flipH="1">
            <a:off x="6095650" y="2743200"/>
            <a:ext cx="4619625" cy="36576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7450B30-53EA-492C-9686-5D46A309A0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47548" y="4773287"/>
            <a:ext cx="1204430" cy="120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4393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B3897-5A33-47DF-986B-21C74BFFD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3 Preview Available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EC8BE-6257-4CDE-AD7A-07EB251E08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3964162"/>
          </a:xfrm>
        </p:spPr>
        <p:txBody>
          <a:bodyPr/>
          <a:lstStyle/>
          <a:p>
            <a:r>
              <a:rPr lang="en-US" dirty="0"/>
              <a:t>Windows desktop support with WPF and WinForms</a:t>
            </a:r>
          </a:p>
          <a:p>
            <a:r>
              <a:rPr lang="en-US" dirty="0"/>
              <a:t>Flexible deployment, side-by-side support and self-contained EXEs</a:t>
            </a:r>
          </a:p>
          <a:p>
            <a:r>
              <a:rPr lang="en-US" dirty="0"/>
              <a:t>Client-side web development with C# and Razor</a:t>
            </a:r>
          </a:p>
          <a:p>
            <a:r>
              <a:rPr lang="en-US" dirty="0"/>
              <a:t>Significant performance improvements</a:t>
            </a:r>
          </a:p>
          <a:p>
            <a:r>
              <a:rPr lang="en-US" dirty="0"/>
              <a:t>New C# language features for</a:t>
            </a:r>
            <a:br>
              <a:rPr lang="en-US" dirty="0"/>
            </a:br>
            <a:r>
              <a:rPr lang="en-US" dirty="0"/>
              <a:t>   productivity and less errors </a:t>
            </a:r>
          </a:p>
          <a:p>
            <a:endParaRPr lang="en-US" dirty="0"/>
          </a:p>
          <a:p>
            <a:r>
              <a:rPr lang="en-US" sz="2400" dirty="0">
                <a:solidFill>
                  <a:srgbClr val="FF8C00"/>
                </a:solidFill>
              </a:rPr>
              <a:t>https://dotnet.microsoft.com/download/dotnet-core/3.0</a:t>
            </a:r>
          </a:p>
        </p:txBody>
      </p:sp>
      <p:pic>
        <p:nvPicPr>
          <p:cNvPr id="5" name="Picture 4" descr="A close up of a box&#10;&#10;Description automatically generated">
            <a:extLst>
              <a:ext uri="{FF2B5EF4-FFF2-40B4-BE49-F238E27FC236}">
                <a16:creationId xmlns:a16="http://schemas.microsoft.com/office/drawing/2014/main" id="{93CA3D0C-9474-4684-BE78-34F78AE09C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475" t="14957" r="10663" b="3859"/>
          <a:stretch/>
        </p:blipFill>
        <p:spPr>
          <a:xfrm flipH="1">
            <a:off x="8723863" y="4226879"/>
            <a:ext cx="3023043" cy="239350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7450B30-53EA-492C-9686-5D46A309A0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16318" y="5513241"/>
            <a:ext cx="887559" cy="88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4867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B3897-5A33-47DF-986B-21C74BFFD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open source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EC8BE-6257-4CDE-AD7A-07EB251E08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465016"/>
          </a:xfrm>
        </p:spPr>
        <p:txBody>
          <a:bodyPr/>
          <a:lstStyle/>
          <a:p>
            <a:r>
              <a:rPr lang="en-US" dirty="0"/>
              <a:t>Windows Forms</a:t>
            </a:r>
          </a:p>
          <a:p>
            <a:r>
              <a:rPr lang="en-US" dirty="0"/>
              <a:t>Windows Presentation Foundation </a:t>
            </a:r>
          </a:p>
          <a:p>
            <a:r>
              <a:rPr lang="en-US" dirty="0"/>
              <a:t>Windows UI XAML Library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8A9CF8-948A-44AD-91C1-2AEF7FEF9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581" y="1482830"/>
            <a:ext cx="2866698" cy="2475785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A06D71E4-825C-47C4-9415-A8622D648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954" y="4148958"/>
            <a:ext cx="2109952" cy="210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68008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B3897-5A33-47DF-986B-21C74BFFD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1 &amp;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C263EC-C150-40A2-8242-2A2D83C8C2EA}"/>
              </a:ext>
            </a:extLst>
          </p:cNvPr>
          <p:cNvSpPr/>
          <p:nvPr/>
        </p:nvSpPr>
        <p:spPr bwMode="auto">
          <a:xfrm>
            <a:off x="588263" y="3755136"/>
            <a:ext cx="8860537" cy="292608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.NET CORE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4ACE3C-5D71-45FE-A168-1251BC7E19E1}"/>
              </a:ext>
            </a:extLst>
          </p:cNvPr>
          <p:cNvSpPr/>
          <p:nvPr/>
        </p:nvSpPr>
        <p:spPr bwMode="auto">
          <a:xfrm>
            <a:off x="787907" y="4285488"/>
            <a:ext cx="8461248" cy="975360"/>
          </a:xfrm>
          <a:prstGeom prst="rect">
            <a:avLst/>
          </a:prstGeom>
          <a:solidFill>
            <a:srgbClr val="32145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LIBRARIES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5C687B-1BE8-4760-B906-033CEFF98C72}"/>
              </a:ext>
            </a:extLst>
          </p:cNvPr>
          <p:cNvSpPr/>
          <p:nvPr/>
        </p:nvSpPr>
        <p:spPr bwMode="auto">
          <a:xfrm>
            <a:off x="787907" y="5398008"/>
            <a:ext cx="8461248" cy="1124712"/>
          </a:xfrm>
          <a:prstGeom prst="rect">
            <a:avLst/>
          </a:prstGeom>
          <a:solidFill>
            <a:srgbClr val="32145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INFRASTRUCTURE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D31D95-C948-46FC-A653-D7A439840406}"/>
              </a:ext>
            </a:extLst>
          </p:cNvPr>
          <p:cNvSpPr/>
          <p:nvPr/>
        </p:nvSpPr>
        <p:spPr bwMode="auto">
          <a:xfrm>
            <a:off x="1097280" y="5960364"/>
            <a:ext cx="2072640" cy="4297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RUNTIME COMPONENTS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A33123-2AF2-43B9-BC37-5C9AC4373E11}"/>
              </a:ext>
            </a:extLst>
          </p:cNvPr>
          <p:cNvSpPr/>
          <p:nvPr/>
        </p:nvSpPr>
        <p:spPr bwMode="auto">
          <a:xfrm>
            <a:off x="3982211" y="5960364"/>
            <a:ext cx="2072640" cy="4297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COMPILERS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E8AD3A-773F-498D-A86B-6470F8FEF334}"/>
              </a:ext>
            </a:extLst>
          </p:cNvPr>
          <p:cNvSpPr/>
          <p:nvPr/>
        </p:nvSpPr>
        <p:spPr bwMode="auto">
          <a:xfrm>
            <a:off x="6867142" y="5955792"/>
            <a:ext cx="2072640" cy="4297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LANGUAGES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39B71F-B44A-4FE1-9FA2-71A59F2EF07E}"/>
              </a:ext>
            </a:extLst>
          </p:cNvPr>
          <p:cNvSpPr/>
          <p:nvPr/>
        </p:nvSpPr>
        <p:spPr bwMode="auto">
          <a:xfrm>
            <a:off x="588263" y="1706880"/>
            <a:ext cx="1362457" cy="2048256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01FADA-FE84-4410-B923-6D1F9CA207C0}"/>
              </a:ext>
            </a:extLst>
          </p:cNvPr>
          <p:cNvSpPr/>
          <p:nvPr/>
        </p:nvSpPr>
        <p:spPr bwMode="auto">
          <a:xfrm>
            <a:off x="1950720" y="1706880"/>
            <a:ext cx="1362457" cy="2048256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globe_2" title="Icon of a sphere made of lines">
            <a:extLst>
              <a:ext uri="{FF2B5EF4-FFF2-40B4-BE49-F238E27FC236}">
                <a16:creationId xmlns:a16="http://schemas.microsoft.com/office/drawing/2014/main" id="{976ACF26-159D-4C4A-A970-BD6819F1606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49496" y="2091019"/>
            <a:ext cx="639989" cy="639989"/>
          </a:xfrm>
          <a:custGeom>
            <a:avLst/>
            <a:gdLst>
              <a:gd name="T0" fmla="*/ 0 w 335"/>
              <a:gd name="T1" fmla="*/ 168 h 335"/>
              <a:gd name="T2" fmla="*/ 168 w 335"/>
              <a:gd name="T3" fmla="*/ 0 h 335"/>
              <a:gd name="T4" fmla="*/ 335 w 335"/>
              <a:gd name="T5" fmla="*/ 168 h 335"/>
              <a:gd name="T6" fmla="*/ 168 w 335"/>
              <a:gd name="T7" fmla="*/ 335 h 335"/>
              <a:gd name="T8" fmla="*/ 0 w 335"/>
              <a:gd name="T9" fmla="*/ 168 h 335"/>
              <a:gd name="T10" fmla="*/ 168 w 335"/>
              <a:gd name="T11" fmla="*/ 335 h 335"/>
              <a:gd name="T12" fmla="*/ 253 w 335"/>
              <a:gd name="T13" fmla="*/ 168 h 335"/>
              <a:gd name="T14" fmla="*/ 168 w 335"/>
              <a:gd name="T15" fmla="*/ 0 h 335"/>
              <a:gd name="T16" fmla="*/ 82 w 335"/>
              <a:gd name="T17" fmla="*/ 168 h 335"/>
              <a:gd name="T18" fmla="*/ 168 w 335"/>
              <a:gd name="T19" fmla="*/ 335 h 335"/>
              <a:gd name="T20" fmla="*/ 8 w 335"/>
              <a:gd name="T21" fmla="*/ 116 h 335"/>
              <a:gd name="T22" fmla="*/ 327 w 335"/>
              <a:gd name="T23" fmla="*/ 116 h 335"/>
              <a:gd name="T24" fmla="*/ 9 w 335"/>
              <a:gd name="T25" fmla="*/ 221 h 335"/>
              <a:gd name="T26" fmla="*/ 326 w 335"/>
              <a:gd name="T27" fmla="*/ 221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35" h="335">
                <a:moveTo>
                  <a:pt x="0" y="168"/>
                </a:moveTo>
                <a:cubicBezTo>
                  <a:pt x="0" y="75"/>
                  <a:pt x="75" y="0"/>
                  <a:pt x="168" y="0"/>
                </a:cubicBezTo>
                <a:cubicBezTo>
                  <a:pt x="260" y="0"/>
                  <a:pt x="335" y="75"/>
                  <a:pt x="335" y="168"/>
                </a:cubicBezTo>
                <a:cubicBezTo>
                  <a:pt x="335" y="260"/>
                  <a:pt x="260" y="335"/>
                  <a:pt x="168" y="335"/>
                </a:cubicBezTo>
                <a:cubicBezTo>
                  <a:pt x="75" y="335"/>
                  <a:pt x="0" y="260"/>
                  <a:pt x="0" y="168"/>
                </a:cubicBezTo>
                <a:close/>
                <a:moveTo>
                  <a:pt x="168" y="335"/>
                </a:moveTo>
                <a:cubicBezTo>
                  <a:pt x="215" y="335"/>
                  <a:pt x="253" y="260"/>
                  <a:pt x="253" y="168"/>
                </a:cubicBezTo>
                <a:cubicBezTo>
                  <a:pt x="253" y="75"/>
                  <a:pt x="215" y="0"/>
                  <a:pt x="168" y="0"/>
                </a:cubicBezTo>
                <a:cubicBezTo>
                  <a:pt x="120" y="0"/>
                  <a:pt x="82" y="75"/>
                  <a:pt x="82" y="168"/>
                </a:cubicBezTo>
                <a:cubicBezTo>
                  <a:pt x="82" y="260"/>
                  <a:pt x="120" y="335"/>
                  <a:pt x="168" y="335"/>
                </a:cubicBezTo>
                <a:close/>
                <a:moveTo>
                  <a:pt x="8" y="116"/>
                </a:moveTo>
                <a:cubicBezTo>
                  <a:pt x="327" y="116"/>
                  <a:pt x="327" y="116"/>
                  <a:pt x="327" y="116"/>
                </a:cubicBezTo>
                <a:moveTo>
                  <a:pt x="9" y="221"/>
                </a:moveTo>
                <a:cubicBezTo>
                  <a:pt x="326" y="221"/>
                  <a:pt x="326" y="221"/>
                  <a:pt x="326" y="221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192">
              <a:defRPr/>
            </a:pPr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  <p:sp>
        <p:nvSpPr>
          <p:cNvPr id="17" name="cloud" title="Icon of a cloud">
            <a:extLst>
              <a:ext uri="{FF2B5EF4-FFF2-40B4-BE49-F238E27FC236}">
                <a16:creationId xmlns:a16="http://schemas.microsoft.com/office/drawing/2014/main" id="{6915D795-2A30-4179-876F-1F1556E5AF77}"/>
              </a:ext>
            </a:extLst>
          </p:cNvPr>
          <p:cNvSpPr>
            <a:spLocks noChangeAspect="1"/>
          </p:cNvSpPr>
          <p:nvPr/>
        </p:nvSpPr>
        <p:spPr bwMode="auto">
          <a:xfrm>
            <a:off x="2198498" y="2136732"/>
            <a:ext cx="866900" cy="548562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192">
              <a:defRPr/>
            </a:pPr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B1D169-EC11-4F3B-A444-A30D4658C792}"/>
              </a:ext>
            </a:extLst>
          </p:cNvPr>
          <p:cNvSpPr txBox="1"/>
          <p:nvPr/>
        </p:nvSpPr>
        <p:spPr>
          <a:xfrm>
            <a:off x="3674412" y="2411013"/>
            <a:ext cx="556844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.NET Core is perfectly suited for the requirements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of could-native, cross-platform workloads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A2CEC7-DA62-4AC6-A357-62799DDCC2B9}"/>
              </a:ext>
            </a:extLst>
          </p:cNvPr>
          <p:cNvSpPr txBox="1"/>
          <p:nvPr/>
        </p:nvSpPr>
        <p:spPr>
          <a:xfrm>
            <a:off x="1011408" y="2905565"/>
            <a:ext cx="51616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WEB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2F5F9D-D7B4-4268-ACA0-7F082A2FE647}"/>
              </a:ext>
            </a:extLst>
          </p:cNvPr>
          <p:cNvSpPr txBox="1"/>
          <p:nvPr/>
        </p:nvSpPr>
        <p:spPr>
          <a:xfrm>
            <a:off x="2221964" y="2892084"/>
            <a:ext cx="81996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CLOUD</a:t>
            </a:r>
          </a:p>
        </p:txBody>
      </p:sp>
    </p:spTree>
    <p:extLst>
      <p:ext uri="{BB962C8B-B14F-4D97-AF65-F5344CB8AC3E}">
        <p14:creationId xmlns:p14="http://schemas.microsoft.com/office/powerpoint/2010/main" val="5351964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B3897-5A33-47DF-986B-21C74BFFD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C263EC-C150-40A2-8242-2A2D83C8C2EA}"/>
              </a:ext>
            </a:extLst>
          </p:cNvPr>
          <p:cNvSpPr/>
          <p:nvPr/>
        </p:nvSpPr>
        <p:spPr bwMode="auto">
          <a:xfrm>
            <a:off x="588263" y="3755136"/>
            <a:ext cx="8860537" cy="292608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.NET CORE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5C687B-1BE8-4760-B906-033CEFF98C72}"/>
              </a:ext>
            </a:extLst>
          </p:cNvPr>
          <p:cNvSpPr/>
          <p:nvPr/>
        </p:nvSpPr>
        <p:spPr bwMode="auto">
          <a:xfrm>
            <a:off x="787907" y="5398008"/>
            <a:ext cx="8461248" cy="1124712"/>
          </a:xfrm>
          <a:prstGeom prst="rect">
            <a:avLst/>
          </a:prstGeom>
          <a:solidFill>
            <a:srgbClr val="32145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INFRASTRUCTURE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D31D95-C948-46FC-A653-D7A439840406}"/>
              </a:ext>
            </a:extLst>
          </p:cNvPr>
          <p:cNvSpPr/>
          <p:nvPr/>
        </p:nvSpPr>
        <p:spPr bwMode="auto">
          <a:xfrm>
            <a:off x="1097280" y="5960364"/>
            <a:ext cx="2072640" cy="4297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RUNTIME COMPONENTS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A33123-2AF2-43B9-BC37-5C9AC4373E11}"/>
              </a:ext>
            </a:extLst>
          </p:cNvPr>
          <p:cNvSpPr/>
          <p:nvPr/>
        </p:nvSpPr>
        <p:spPr bwMode="auto">
          <a:xfrm>
            <a:off x="3982211" y="5960364"/>
            <a:ext cx="2072640" cy="4297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COMPILERS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E8AD3A-773F-498D-A86B-6470F8FEF334}"/>
              </a:ext>
            </a:extLst>
          </p:cNvPr>
          <p:cNvSpPr/>
          <p:nvPr/>
        </p:nvSpPr>
        <p:spPr bwMode="auto">
          <a:xfrm>
            <a:off x="6867142" y="5955792"/>
            <a:ext cx="2072640" cy="4297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LANGUAGES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39B71F-B44A-4FE1-9FA2-71A59F2EF07E}"/>
              </a:ext>
            </a:extLst>
          </p:cNvPr>
          <p:cNvSpPr/>
          <p:nvPr/>
        </p:nvSpPr>
        <p:spPr bwMode="auto">
          <a:xfrm>
            <a:off x="588263" y="1706880"/>
            <a:ext cx="1362457" cy="2048256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01FADA-FE84-4410-B923-6D1F9CA207C0}"/>
              </a:ext>
            </a:extLst>
          </p:cNvPr>
          <p:cNvSpPr/>
          <p:nvPr/>
        </p:nvSpPr>
        <p:spPr bwMode="auto">
          <a:xfrm>
            <a:off x="1950720" y="1706880"/>
            <a:ext cx="1362457" cy="2048256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globe_2" title="Icon of a sphere made of lines">
            <a:extLst>
              <a:ext uri="{FF2B5EF4-FFF2-40B4-BE49-F238E27FC236}">
                <a16:creationId xmlns:a16="http://schemas.microsoft.com/office/drawing/2014/main" id="{976ACF26-159D-4C4A-A970-BD6819F1606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49496" y="2091019"/>
            <a:ext cx="639989" cy="639989"/>
          </a:xfrm>
          <a:custGeom>
            <a:avLst/>
            <a:gdLst>
              <a:gd name="T0" fmla="*/ 0 w 335"/>
              <a:gd name="T1" fmla="*/ 168 h 335"/>
              <a:gd name="T2" fmla="*/ 168 w 335"/>
              <a:gd name="T3" fmla="*/ 0 h 335"/>
              <a:gd name="T4" fmla="*/ 335 w 335"/>
              <a:gd name="T5" fmla="*/ 168 h 335"/>
              <a:gd name="T6" fmla="*/ 168 w 335"/>
              <a:gd name="T7" fmla="*/ 335 h 335"/>
              <a:gd name="T8" fmla="*/ 0 w 335"/>
              <a:gd name="T9" fmla="*/ 168 h 335"/>
              <a:gd name="T10" fmla="*/ 168 w 335"/>
              <a:gd name="T11" fmla="*/ 335 h 335"/>
              <a:gd name="T12" fmla="*/ 253 w 335"/>
              <a:gd name="T13" fmla="*/ 168 h 335"/>
              <a:gd name="T14" fmla="*/ 168 w 335"/>
              <a:gd name="T15" fmla="*/ 0 h 335"/>
              <a:gd name="T16" fmla="*/ 82 w 335"/>
              <a:gd name="T17" fmla="*/ 168 h 335"/>
              <a:gd name="T18" fmla="*/ 168 w 335"/>
              <a:gd name="T19" fmla="*/ 335 h 335"/>
              <a:gd name="T20" fmla="*/ 8 w 335"/>
              <a:gd name="T21" fmla="*/ 116 h 335"/>
              <a:gd name="T22" fmla="*/ 327 w 335"/>
              <a:gd name="T23" fmla="*/ 116 h 335"/>
              <a:gd name="T24" fmla="*/ 9 w 335"/>
              <a:gd name="T25" fmla="*/ 221 h 335"/>
              <a:gd name="T26" fmla="*/ 326 w 335"/>
              <a:gd name="T27" fmla="*/ 221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35" h="335">
                <a:moveTo>
                  <a:pt x="0" y="168"/>
                </a:moveTo>
                <a:cubicBezTo>
                  <a:pt x="0" y="75"/>
                  <a:pt x="75" y="0"/>
                  <a:pt x="168" y="0"/>
                </a:cubicBezTo>
                <a:cubicBezTo>
                  <a:pt x="260" y="0"/>
                  <a:pt x="335" y="75"/>
                  <a:pt x="335" y="168"/>
                </a:cubicBezTo>
                <a:cubicBezTo>
                  <a:pt x="335" y="260"/>
                  <a:pt x="260" y="335"/>
                  <a:pt x="168" y="335"/>
                </a:cubicBezTo>
                <a:cubicBezTo>
                  <a:pt x="75" y="335"/>
                  <a:pt x="0" y="260"/>
                  <a:pt x="0" y="168"/>
                </a:cubicBezTo>
                <a:close/>
                <a:moveTo>
                  <a:pt x="168" y="335"/>
                </a:moveTo>
                <a:cubicBezTo>
                  <a:pt x="215" y="335"/>
                  <a:pt x="253" y="260"/>
                  <a:pt x="253" y="168"/>
                </a:cubicBezTo>
                <a:cubicBezTo>
                  <a:pt x="253" y="75"/>
                  <a:pt x="215" y="0"/>
                  <a:pt x="168" y="0"/>
                </a:cubicBezTo>
                <a:cubicBezTo>
                  <a:pt x="120" y="0"/>
                  <a:pt x="82" y="75"/>
                  <a:pt x="82" y="168"/>
                </a:cubicBezTo>
                <a:cubicBezTo>
                  <a:pt x="82" y="260"/>
                  <a:pt x="120" y="335"/>
                  <a:pt x="168" y="335"/>
                </a:cubicBezTo>
                <a:close/>
                <a:moveTo>
                  <a:pt x="8" y="116"/>
                </a:moveTo>
                <a:cubicBezTo>
                  <a:pt x="327" y="116"/>
                  <a:pt x="327" y="116"/>
                  <a:pt x="327" y="116"/>
                </a:cubicBezTo>
                <a:moveTo>
                  <a:pt x="9" y="221"/>
                </a:moveTo>
                <a:cubicBezTo>
                  <a:pt x="326" y="221"/>
                  <a:pt x="326" y="221"/>
                  <a:pt x="326" y="221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192">
              <a:defRPr/>
            </a:pPr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  <p:sp>
        <p:nvSpPr>
          <p:cNvPr id="17" name="cloud" title="Icon of a cloud">
            <a:extLst>
              <a:ext uri="{FF2B5EF4-FFF2-40B4-BE49-F238E27FC236}">
                <a16:creationId xmlns:a16="http://schemas.microsoft.com/office/drawing/2014/main" id="{6915D795-2A30-4179-876F-1F1556E5AF77}"/>
              </a:ext>
            </a:extLst>
          </p:cNvPr>
          <p:cNvSpPr>
            <a:spLocks noChangeAspect="1"/>
          </p:cNvSpPr>
          <p:nvPr/>
        </p:nvSpPr>
        <p:spPr bwMode="auto">
          <a:xfrm>
            <a:off x="2198498" y="2136732"/>
            <a:ext cx="866900" cy="548562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192">
              <a:defRPr/>
            </a:pPr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B1D169-EC11-4F3B-A444-A30D4658C792}"/>
              </a:ext>
            </a:extLst>
          </p:cNvPr>
          <p:cNvSpPr txBox="1"/>
          <p:nvPr/>
        </p:nvSpPr>
        <p:spPr>
          <a:xfrm>
            <a:off x="7713784" y="2319743"/>
            <a:ext cx="433209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.NET Core 3 expands supported workloads to include Windows Desktop, IoT &amp; AI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A2CEC7-DA62-4AC6-A357-62799DDCC2B9}"/>
              </a:ext>
            </a:extLst>
          </p:cNvPr>
          <p:cNvSpPr txBox="1"/>
          <p:nvPr/>
        </p:nvSpPr>
        <p:spPr>
          <a:xfrm>
            <a:off x="1011408" y="2905565"/>
            <a:ext cx="51616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WEB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2F5F9D-D7B4-4268-ACA0-7F082A2FE647}"/>
              </a:ext>
            </a:extLst>
          </p:cNvPr>
          <p:cNvSpPr txBox="1"/>
          <p:nvPr/>
        </p:nvSpPr>
        <p:spPr>
          <a:xfrm>
            <a:off x="2221964" y="2892084"/>
            <a:ext cx="81996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CLOUD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283667-9ABF-4F39-9B1D-03B81AFF87CD}"/>
              </a:ext>
            </a:extLst>
          </p:cNvPr>
          <p:cNvSpPr/>
          <p:nvPr/>
        </p:nvSpPr>
        <p:spPr bwMode="auto">
          <a:xfrm>
            <a:off x="3317866" y="1706880"/>
            <a:ext cx="1362457" cy="2048256"/>
          </a:xfrm>
          <a:prstGeom prst="rect">
            <a:avLst/>
          </a:prstGeom>
          <a:solidFill>
            <a:srgbClr val="00188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160A2A-82B1-440F-816B-E7C9E4F43682}"/>
              </a:ext>
            </a:extLst>
          </p:cNvPr>
          <p:cNvSpPr txBox="1"/>
          <p:nvPr/>
        </p:nvSpPr>
        <p:spPr>
          <a:xfrm>
            <a:off x="3471066" y="2892084"/>
            <a:ext cx="10560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DESKTOP</a:t>
            </a:r>
          </a:p>
        </p:txBody>
      </p:sp>
      <p:sp>
        <p:nvSpPr>
          <p:cNvPr id="23" name="desktop" title="a desktop PC">
            <a:extLst>
              <a:ext uri="{FF2B5EF4-FFF2-40B4-BE49-F238E27FC236}">
                <a16:creationId xmlns:a16="http://schemas.microsoft.com/office/drawing/2014/main" id="{EA6DDBDA-CDAC-443E-A435-9B55FA846F2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673787" y="2119538"/>
            <a:ext cx="650613" cy="639989"/>
          </a:xfrm>
          <a:custGeom>
            <a:avLst/>
            <a:gdLst>
              <a:gd name="T0" fmla="*/ 245 w 245"/>
              <a:gd name="T1" fmla="*/ 67 h 241"/>
              <a:gd name="T2" fmla="*/ 245 w 245"/>
              <a:gd name="T3" fmla="*/ 138 h 241"/>
              <a:gd name="T4" fmla="*/ 0 w 245"/>
              <a:gd name="T5" fmla="*/ 138 h 241"/>
              <a:gd name="T6" fmla="*/ 0 w 245"/>
              <a:gd name="T7" fmla="*/ 0 h 241"/>
              <a:gd name="T8" fmla="*/ 245 w 245"/>
              <a:gd name="T9" fmla="*/ 0 h 241"/>
              <a:gd name="T10" fmla="*/ 245 w 245"/>
              <a:gd name="T11" fmla="*/ 67 h 241"/>
              <a:gd name="T12" fmla="*/ 224 w 245"/>
              <a:gd name="T13" fmla="*/ 222 h 241"/>
              <a:gd name="T14" fmla="*/ 212 w 245"/>
              <a:gd name="T15" fmla="*/ 204 h 241"/>
              <a:gd name="T16" fmla="*/ 33 w 245"/>
              <a:gd name="T17" fmla="*/ 204 h 241"/>
              <a:gd name="T18" fmla="*/ 7 w 245"/>
              <a:gd name="T19" fmla="*/ 241 h 241"/>
              <a:gd name="T20" fmla="*/ 238 w 245"/>
              <a:gd name="T21" fmla="*/ 241 h 241"/>
              <a:gd name="T22" fmla="*/ 224 w 245"/>
              <a:gd name="T23" fmla="*/ 222 h 241"/>
              <a:gd name="T24" fmla="*/ 79 w 245"/>
              <a:gd name="T25" fmla="*/ 172 h 241"/>
              <a:gd name="T26" fmla="*/ 165 w 245"/>
              <a:gd name="T27" fmla="*/ 172 h 241"/>
              <a:gd name="T28" fmla="*/ 123 w 245"/>
              <a:gd name="T29" fmla="*/ 139 h 241"/>
              <a:gd name="T30" fmla="*/ 123 w 245"/>
              <a:gd name="T31" fmla="*/ 171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45" h="241">
                <a:moveTo>
                  <a:pt x="245" y="67"/>
                </a:moveTo>
                <a:lnTo>
                  <a:pt x="245" y="138"/>
                </a:lnTo>
                <a:lnTo>
                  <a:pt x="0" y="138"/>
                </a:lnTo>
                <a:lnTo>
                  <a:pt x="0" y="0"/>
                </a:lnTo>
                <a:lnTo>
                  <a:pt x="245" y="0"/>
                </a:lnTo>
                <a:lnTo>
                  <a:pt x="245" y="67"/>
                </a:lnTo>
                <a:moveTo>
                  <a:pt x="224" y="222"/>
                </a:moveTo>
                <a:lnTo>
                  <a:pt x="212" y="204"/>
                </a:lnTo>
                <a:lnTo>
                  <a:pt x="33" y="204"/>
                </a:lnTo>
                <a:lnTo>
                  <a:pt x="7" y="241"/>
                </a:lnTo>
                <a:lnTo>
                  <a:pt x="238" y="241"/>
                </a:lnTo>
                <a:lnTo>
                  <a:pt x="224" y="222"/>
                </a:lnTo>
                <a:moveTo>
                  <a:pt x="79" y="172"/>
                </a:moveTo>
                <a:lnTo>
                  <a:pt x="165" y="172"/>
                </a:lnTo>
                <a:moveTo>
                  <a:pt x="123" y="139"/>
                </a:moveTo>
                <a:lnTo>
                  <a:pt x="123" y="171"/>
                </a:lnTo>
              </a:path>
            </a:pathLst>
          </a:custGeom>
          <a:noFill/>
          <a:ln w="15875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192">
              <a:defRPr/>
            </a:pPr>
            <a:endParaRPr lang="en-US" sz="1765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889DB44-99C4-4B9E-9C55-404F875B8497}"/>
              </a:ext>
            </a:extLst>
          </p:cNvPr>
          <p:cNvSpPr/>
          <p:nvPr/>
        </p:nvSpPr>
        <p:spPr bwMode="auto">
          <a:xfrm>
            <a:off x="4675634" y="1706880"/>
            <a:ext cx="1362457" cy="2048256"/>
          </a:xfrm>
          <a:prstGeom prst="rect">
            <a:avLst/>
          </a:prstGeom>
          <a:solidFill>
            <a:srgbClr val="00827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93E45E-FD93-4742-B374-B288B41FDA0D}"/>
              </a:ext>
            </a:extLst>
          </p:cNvPr>
          <p:cNvSpPr txBox="1"/>
          <p:nvPr/>
        </p:nvSpPr>
        <p:spPr>
          <a:xfrm>
            <a:off x="5179731" y="2892084"/>
            <a:ext cx="35426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IoT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7158F73-CCD0-4C0E-97D1-B2A5BB864C3D}"/>
              </a:ext>
            </a:extLst>
          </p:cNvPr>
          <p:cNvSpPr/>
          <p:nvPr/>
        </p:nvSpPr>
        <p:spPr bwMode="auto">
          <a:xfrm>
            <a:off x="6033402" y="1706880"/>
            <a:ext cx="1362457" cy="2048256"/>
          </a:xfrm>
          <a:prstGeom prst="rect">
            <a:avLst/>
          </a:prstGeom>
          <a:solidFill>
            <a:srgbClr val="E8112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9C3CF0-3CAD-453F-8309-B4ABE058466A}"/>
              </a:ext>
            </a:extLst>
          </p:cNvPr>
          <p:cNvSpPr txBox="1"/>
          <p:nvPr/>
        </p:nvSpPr>
        <p:spPr>
          <a:xfrm>
            <a:off x="6597611" y="2892084"/>
            <a:ext cx="23403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AI</a:t>
            </a:r>
          </a:p>
        </p:txBody>
      </p:sp>
      <p:sp>
        <p:nvSpPr>
          <p:cNvPr id="28" name="IoT" title="Icon of five circles that all connect to a center circle">
            <a:extLst>
              <a:ext uri="{FF2B5EF4-FFF2-40B4-BE49-F238E27FC236}">
                <a16:creationId xmlns:a16="http://schemas.microsoft.com/office/drawing/2014/main" id="{7B47C269-E0FE-4A29-9E54-91A90906060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018531" y="2136263"/>
            <a:ext cx="638966" cy="639989"/>
          </a:xfrm>
          <a:custGeom>
            <a:avLst/>
            <a:gdLst>
              <a:gd name="T0" fmla="*/ 235 w 352"/>
              <a:gd name="T1" fmla="*/ 176 h 352"/>
              <a:gd name="T2" fmla="*/ 176 w 352"/>
              <a:gd name="T3" fmla="*/ 235 h 352"/>
              <a:gd name="T4" fmla="*/ 117 w 352"/>
              <a:gd name="T5" fmla="*/ 176 h 352"/>
              <a:gd name="T6" fmla="*/ 176 w 352"/>
              <a:gd name="T7" fmla="*/ 117 h 352"/>
              <a:gd name="T8" fmla="*/ 235 w 352"/>
              <a:gd name="T9" fmla="*/ 176 h 352"/>
              <a:gd name="T10" fmla="*/ 270 w 352"/>
              <a:gd name="T11" fmla="*/ 0 h 352"/>
              <a:gd name="T12" fmla="*/ 235 w 352"/>
              <a:gd name="T13" fmla="*/ 35 h 352"/>
              <a:gd name="T14" fmla="*/ 270 w 352"/>
              <a:gd name="T15" fmla="*/ 70 h 352"/>
              <a:gd name="T16" fmla="*/ 305 w 352"/>
              <a:gd name="T17" fmla="*/ 35 h 352"/>
              <a:gd name="T18" fmla="*/ 270 w 352"/>
              <a:gd name="T19" fmla="*/ 0 h 352"/>
              <a:gd name="T20" fmla="*/ 82 w 352"/>
              <a:gd name="T21" fmla="*/ 23 h 352"/>
              <a:gd name="T22" fmla="*/ 47 w 352"/>
              <a:gd name="T23" fmla="*/ 59 h 352"/>
              <a:gd name="T24" fmla="*/ 82 w 352"/>
              <a:gd name="T25" fmla="*/ 94 h 352"/>
              <a:gd name="T26" fmla="*/ 117 w 352"/>
              <a:gd name="T27" fmla="*/ 59 h 352"/>
              <a:gd name="T28" fmla="*/ 82 w 352"/>
              <a:gd name="T29" fmla="*/ 23 h 352"/>
              <a:gd name="T30" fmla="*/ 35 w 352"/>
              <a:gd name="T31" fmla="*/ 211 h 352"/>
              <a:gd name="T32" fmla="*/ 0 w 352"/>
              <a:gd name="T33" fmla="*/ 246 h 352"/>
              <a:gd name="T34" fmla="*/ 35 w 352"/>
              <a:gd name="T35" fmla="*/ 282 h 352"/>
              <a:gd name="T36" fmla="*/ 70 w 352"/>
              <a:gd name="T37" fmla="*/ 246 h 352"/>
              <a:gd name="T38" fmla="*/ 35 w 352"/>
              <a:gd name="T39" fmla="*/ 211 h 352"/>
              <a:gd name="T40" fmla="*/ 223 w 352"/>
              <a:gd name="T41" fmla="*/ 282 h 352"/>
              <a:gd name="T42" fmla="*/ 188 w 352"/>
              <a:gd name="T43" fmla="*/ 317 h 352"/>
              <a:gd name="T44" fmla="*/ 223 w 352"/>
              <a:gd name="T45" fmla="*/ 352 h 352"/>
              <a:gd name="T46" fmla="*/ 258 w 352"/>
              <a:gd name="T47" fmla="*/ 317 h 352"/>
              <a:gd name="T48" fmla="*/ 223 w 352"/>
              <a:gd name="T49" fmla="*/ 282 h 352"/>
              <a:gd name="T50" fmla="*/ 317 w 352"/>
              <a:gd name="T51" fmla="*/ 164 h 352"/>
              <a:gd name="T52" fmla="*/ 282 w 352"/>
              <a:gd name="T53" fmla="*/ 199 h 352"/>
              <a:gd name="T54" fmla="*/ 317 w 352"/>
              <a:gd name="T55" fmla="*/ 235 h 352"/>
              <a:gd name="T56" fmla="*/ 352 w 352"/>
              <a:gd name="T57" fmla="*/ 199 h 352"/>
              <a:gd name="T58" fmla="*/ 317 w 352"/>
              <a:gd name="T59" fmla="*/ 164 h 352"/>
              <a:gd name="T60" fmla="*/ 250 w 352"/>
              <a:gd name="T61" fmla="*/ 64 h 352"/>
              <a:gd name="T62" fmla="*/ 209 w 352"/>
              <a:gd name="T63" fmla="*/ 127 h 352"/>
              <a:gd name="T64" fmla="*/ 139 w 352"/>
              <a:gd name="T65" fmla="*/ 130 h 352"/>
              <a:gd name="T66" fmla="*/ 104 w 352"/>
              <a:gd name="T67" fmla="*/ 86 h 352"/>
              <a:gd name="T68" fmla="*/ 67 w 352"/>
              <a:gd name="T69" fmla="*/ 231 h 352"/>
              <a:gd name="T70" fmla="*/ 124 w 352"/>
              <a:gd name="T71" fmla="*/ 202 h 352"/>
              <a:gd name="T72" fmla="*/ 212 w 352"/>
              <a:gd name="T73" fmla="*/ 283 h 352"/>
              <a:gd name="T74" fmla="*/ 195 w 352"/>
              <a:gd name="T75" fmla="*/ 232 h 352"/>
              <a:gd name="T76" fmla="*/ 234 w 352"/>
              <a:gd name="T77" fmla="*/ 186 h 352"/>
              <a:gd name="T78" fmla="*/ 282 w 352"/>
              <a:gd name="T79" fmla="*/ 194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52" h="352">
                <a:moveTo>
                  <a:pt x="235" y="176"/>
                </a:moveTo>
                <a:cubicBezTo>
                  <a:pt x="235" y="208"/>
                  <a:pt x="208" y="235"/>
                  <a:pt x="176" y="235"/>
                </a:cubicBezTo>
                <a:cubicBezTo>
                  <a:pt x="144" y="235"/>
                  <a:pt x="117" y="208"/>
                  <a:pt x="117" y="176"/>
                </a:cubicBezTo>
                <a:cubicBezTo>
                  <a:pt x="117" y="144"/>
                  <a:pt x="144" y="117"/>
                  <a:pt x="176" y="117"/>
                </a:cubicBezTo>
                <a:cubicBezTo>
                  <a:pt x="208" y="117"/>
                  <a:pt x="235" y="144"/>
                  <a:pt x="235" y="176"/>
                </a:cubicBezTo>
                <a:close/>
                <a:moveTo>
                  <a:pt x="270" y="0"/>
                </a:moveTo>
                <a:cubicBezTo>
                  <a:pt x="250" y="0"/>
                  <a:pt x="235" y="16"/>
                  <a:pt x="235" y="35"/>
                </a:cubicBezTo>
                <a:cubicBezTo>
                  <a:pt x="235" y="55"/>
                  <a:pt x="250" y="70"/>
                  <a:pt x="270" y="70"/>
                </a:cubicBezTo>
                <a:cubicBezTo>
                  <a:pt x="289" y="70"/>
                  <a:pt x="305" y="55"/>
                  <a:pt x="305" y="35"/>
                </a:cubicBezTo>
                <a:cubicBezTo>
                  <a:pt x="305" y="16"/>
                  <a:pt x="289" y="0"/>
                  <a:pt x="270" y="0"/>
                </a:cubicBezTo>
                <a:close/>
                <a:moveTo>
                  <a:pt x="82" y="23"/>
                </a:moveTo>
                <a:cubicBezTo>
                  <a:pt x="63" y="23"/>
                  <a:pt x="47" y="39"/>
                  <a:pt x="47" y="59"/>
                </a:cubicBezTo>
                <a:cubicBezTo>
                  <a:pt x="47" y="78"/>
                  <a:pt x="63" y="94"/>
                  <a:pt x="82" y="94"/>
                </a:cubicBezTo>
                <a:cubicBezTo>
                  <a:pt x="102" y="94"/>
                  <a:pt x="117" y="78"/>
                  <a:pt x="117" y="59"/>
                </a:cubicBezTo>
                <a:cubicBezTo>
                  <a:pt x="117" y="39"/>
                  <a:pt x="102" y="23"/>
                  <a:pt x="82" y="23"/>
                </a:cubicBezTo>
                <a:close/>
                <a:moveTo>
                  <a:pt x="35" y="211"/>
                </a:moveTo>
                <a:cubicBezTo>
                  <a:pt x="16" y="211"/>
                  <a:pt x="0" y="227"/>
                  <a:pt x="0" y="246"/>
                </a:cubicBezTo>
                <a:cubicBezTo>
                  <a:pt x="0" y="266"/>
                  <a:pt x="16" y="282"/>
                  <a:pt x="35" y="282"/>
                </a:cubicBezTo>
                <a:cubicBezTo>
                  <a:pt x="55" y="282"/>
                  <a:pt x="70" y="266"/>
                  <a:pt x="70" y="246"/>
                </a:cubicBezTo>
                <a:cubicBezTo>
                  <a:pt x="70" y="227"/>
                  <a:pt x="55" y="211"/>
                  <a:pt x="35" y="211"/>
                </a:cubicBezTo>
                <a:close/>
                <a:moveTo>
                  <a:pt x="223" y="282"/>
                </a:moveTo>
                <a:cubicBezTo>
                  <a:pt x="203" y="282"/>
                  <a:pt x="188" y="297"/>
                  <a:pt x="188" y="317"/>
                </a:cubicBezTo>
                <a:cubicBezTo>
                  <a:pt x="188" y="336"/>
                  <a:pt x="203" y="352"/>
                  <a:pt x="223" y="352"/>
                </a:cubicBezTo>
                <a:cubicBezTo>
                  <a:pt x="242" y="352"/>
                  <a:pt x="258" y="336"/>
                  <a:pt x="258" y="317"/>
                </a:cubicBezTo>
                <a:cubicBezTo>
                  <a:pt x="258" y="297"/>
                  <a:pt x="242" y="282"/>
                  <a:pt x="223" y="282"/>
                </a:cubicBezTo>
                <a:close/>
                <a:moveTo>
                  <a:pt x="317" y="164"/>
                </a:moveTo>
                <a:cubicBezTo>
                  <a:pt x="297" y="164"/>
                  <a:pt x="282" y="180"/>
                  <a:pt x="282" y="199"/>
                </a:cubicBezTo>
                <a:cubicBezTo>
                  <a:pt x="282" y="219"/>
                  <a:pt x="297" y="235"/>
                  <a:pt x="317" y="235"/>
                </a:cubicBezTo>
                <a:cubicBezTo>
                  <a:pt x="336" y="235"/>
                  <a:pt x="352" y="219"/>
                  <a:pt x="352" y="199"/>
                </a:cubicBezTo>
                <a:cubicBezTo>
                  <a:pt x="352" y="180"/>
                  <a:pt x="336" y="164"/>
                  <a:pt x="317" y="164"/>
                </a:cubicBezTo>
                <a:close/>
                <a:moveTo>
                  <a:pt x="250" y="64"/>
                </a:moveTo>
                <a:cubicBezTo>
                  <a:pt x="209" y="127"/>
                  <a:pt x="209" y="127"/>
                  <a:pt x="209" y="127"/>
                </a:cubicBezTo>
                <a:moveTo>
                  <a:pt x="139" y="130"/>
                </a:moveTo>
                <a:cubicBezTo>
                  <a:pt x="104" y="86"/>
                  <a:pt x="104" y="86"/>
                  <a:pt x="104" y="86"/>
                </a:cubicBezTo>
                <a:moveTo>
                  <a:pt x="67" y="231"/>
                </a:moveTo>
                <a:cubicBezTo>
                  <a:pt x="124" y="202"/>
                  <a:pt x="124" y="202"/>
                  <a:pt x="124" y="202"/>
                </a:cubicBezTo>
                <a:moveTo>
                  <a:pt x="212" y="283"/>
                </a:moveTo>
                <a:cubicBezTo>
                  <a:pt x="195" y="232"/>
                  <a:pt x="195" y="232"/>
                  <a:pt x="195" y="232"/>
                </a:cubicBezTo>
                <a:moveTo>
                  <a:pt x="234" y="186"/>
                </a:moveTo>
                <a:cubicBezTo>
                  <a:pt x="282" y="194"/>
                  <a:pt x="282" y="194"/>
                  <a:pt x="282" y="194"/>
                </a:cubicBezTo>
              </a:path>
            </a:pathLst>
          </a:custGeom>
          <a:noFill/>
          <a:ln w="15875" cap="sq">
            <a:solidFill>
              <a:schemeClr val="bg1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192">
              <a:defRPr/>
            </a:pPr>
            <a:endParaRPr lang="en-US" sz="1765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  <p:sp>
        <p:nvSpPr>
          <p:cNvPr id="29" name="brain_3" title="Icon of a brain">
            <a:extLst>
              <a:ext uri="{FF2B5EF4-FFF2-40B4-BE49-F238E27FC236}">
                <a16:creationId xmlns:a16="http://schemas.microsoft.com/office/drawing/2014/main" id="{138B4F30-3FE9-4500-8D14-58AF5F75C82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417035" y="2119537"/>
            <a:ext cx="595189" cy="639989"/>
          </a:xfrm>
          <a:custGeom>
            <a:avLst/>
            <a:gdLst>
              <a:gd name="T0" fmla="*/ 68 w 315"/>
              <a:gd name="T1" fmla="*/ 292 h 338"/>
              <a:gd name="T2" fmla="*/ 24 w 315"/>
              <a:gd name="T3" fmla="*/ 231 h 338"/>
              <a:gd name="T4" fmla="*/ 28 w 315"/>
              <a:gd name="T5" fmla="*/ 126 h 338"/>
              <a:gd name="T6" fmla="*/ 68 w 315"/>
              <a:gd name="T7" fmla="*/ 46 h 338"/>
              <a:gd name="T8" fmla="*/ 113 w 315"/>
              <a:gd name="T9" fmla="*/ 0 h 338"/>
              <a:gd name="T10" fmla="*/ 158 w 315"/>
              <a:gd name="T11" fmla="*/ 293 h 338"/>
              <a:gd name="T12" fmla="*/ 248 w 315"/>
              <a:gd name="T13" fmla="*/ 292 h 338"/>
              <a:gd name="T14" fmla="*/ 292 w 315"/>
              <a:gd name="T15" fmla="*/ 231 h 338"/>
              <a:gd name="T16" fmla="*/ 287 w 315"/>
              <a:gd name="T17" fmla="*/ 126 h 338"/>
              <a:gd name="T18" fmla="*/ 248 w 315"/>
              <a:gd name="T19" fmla="*/ 46 h 338"/>
              <a:gd name="T20" fmla="*/ 203 w 315"/>
              <a:gd name="T21" fmla="*/ 0 h 338"/>
              <a:gd name="T22" fmla="*/ 158 w 315"/>
              <a:gd name="T23" fmla="*/ 293 h 338"/>
              <a:gd name="T24" fmla="*/ 90 w 315"/>
              <a:gd name="T25" fmla="*/ 293 h 338"/>
              <a:gd name="T26" fmla="*/ 248 w 315"/>
              <a:gd name="T27" fmla="*/ 293 h 338"/>
              <a:gd name="T28" fmla="*/ 68 w 315"/>
              <a:gd name="T29" fmla="*/ 180 h 338"/>
              <a:gd name="T30" fmla="*/ 90 w 315"/>
              <a:gd name="T31" fmla="*/ 203 h 338"/>
              <a:gd name="T32" fmla="*/ 158 w 315"/>
              <a:gd name="T33" fmla="*/ 225 h 338"/>
              <a:gd name="T34" fmla="*/ 225 w 315"/>
              <a:gd name="T35" fmla="*/ 203 h 338"/>
              <a:gd name="T36" fmla="*/ 248 w 315"/>
              <a:gd name="T37" fmla="*/ 180 h 338"/>
              <a:gd name="T38" fmla="*/ 79 w 315"/>
              <a:gd name="T39" fmla="*/ 90 h 338"/>
              <a:gd name="T40" fmla="*/ 113 w 315"/>
              <a:gd name="T41" fmla="*/ 113 h 338"/>
              <a:gd name="T42" fmla="*/ 135 w 315"/>
              <a:gd name="T43" fmla="*/ 135 h 338"/>
              <a:gd name="T44" fmla="*/ 203 w 315"/>
              <a:gd name="T45" fmla="*/ 113 h 338"/>
              <a:gd name="T46" fmla="*/ 225 w 315"/>
              <a:gd name="T47" fmla="*/ 90 h 338"/>
              <a:gd name="T48" fmla="*/ 24 w 315"/>
              <a:gd name="T49" fmla="*/ 231 h 338"/>
              <a:gd name="T50" fmla="*/ 248 w 315"/>
              <a:gd name="T51" fmla="*/ 248 h 338"/>
              <a:gd name="T52" fmla="*/ 28 w 315"/>
              <a:gd name="T53" fmla="*/ 126 h 338"/>
              <a:gd name="T54" fmla="*/ 243 w 315"/>
              <a:gd name="T55" fmla="*/ 126 h 338"/>
              <a:gd name="T56" fmla="*/ 68 w 315"/>
              <a:gd name="T57" fmla="*/ 45 h 338"/>
              <a:gd name="T58" fmla="*/ 248 w 315"/>
              <a:gd name="T59" fmla="*/ 45 h 338"/>
              <a:gd name="T60" fmla="*/ 135 w 315"/>
              <a:gd name="T61" fmla="*/ 293 h 338"/>
              <a:gd name="T62" fmla="*/ 68 w 315"/>
              <a:gd name="T63" fmla="*/ 293 h 338"/>
              <a:gd name="T64" fmla="*/ 101 w 315"/>
              <a:gd name="T65" fmla="*/ 338 h 338"/>
              <a:gd name="T66" fmla="*/ 158 w 315"/>
              <a:gd name="T67" fmla="*/ 315 h 338"/>
              <a:gd name="T68" fmla="*/ 158 w 315"/>
              <a:gd name="T69" fmla="*/ 293 h 338"/>
              <a:gd name="T70" fmla="*/ 180 w 315"/>
              <a:gd name="T71" fmla="*/ 338 h 338"/>
              <a:gd name="T72" fmla="*/ 248 w 315"/>
              <a:gd name="T73" fmla="*/ 304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15" h="338">
                <a:moveTo>
                  <a:pt x="68" y="293"/>
                </a:moveTo>
                <a:cubicBezTo>
                  <a:pt x="68" y="293"/>
                  <a:pt x="68" y="292"/>
                  <a:pt x="68" y="292"/>
                </a:cubicBezTo>
                <a:cubicBezTo>
                  <a:pt x="42" y="289"/>
                  <a:pt x="23" y="268"/>
                  <a:pt x="23" y="242"/>
                </a:cubicBezTo>
                <a:cubicBezTo>
                  <a:pt x="23" y="238"/>
                  <a:pt x="23" y="235"/>
                  <a:pt x="24" y="231"/>
                </a:cubicBezTo>
                <a:cubicBezTo>
                  <a:pt x="10" y="219"/>
                  <a:pt x="0" y="201"/>
                  <a:pt x="0" y="180"/>
                </a:cubicBezTo>
                <a:cubicBezTo>
                  <a:pt x="0" y="158"/>
                  <a:pt x="11" y="138"/>
                  <a:pt x="28" y="126"/>
                </a:cubicBezTo>
                <a:cubicBezTo>
                  <a:pt x="25" y="118"/>
                  <a:pt x="23" y="110"/>
                  <a:pt x="23" y="102"/>
                </a:cubicBezTo>
                <a:cubicBezTo>
                  <a:pt x="23" y="74"/>
                  <a:pt x="42" y="52"/>
                  <a:pt x="68" y="46"/>
                </a:cubicBezTo>
                <a:cubicBezTo>
                  <a:pt x="68" y="46"/>
                  <a:pt x="68" y="46"/>
                  <a:pt x="68" y="45"/>
                </a:cubicBezTo>
                <a:cubicBezTo>
                  <a:pt x="68" y="20"/>
                  <a:pt x="88" y="0"/>
                  <a:pt x="113" y="0"/>
                </a:cubicBezTo>
                <a:cubicBezTo>
                  <a:pt x="138" y="0"/>
                  <a:pt x="158" y="20"/>
                  <a:pt x="158" y="45"/>
                </a:cubicBezTo>
                <a:cubicBezTo>
                  <a:pt x="158" y="293"/>
                  <a:pt x="158" y="293"/>
                  <a:pt x="158" y="293"/>
                </a:cubicBezTo>
                <a:moveTo>
                  <a:pt x="248" y="293"/>
                </a:moveTo>
                <a:cubicBezTo>
                  <a:pt x="248" y="293"/>
                  <a:pt x="248" y="292"/>
                  <a:pt x="248" y="292"/>
                </a:cubicBezTo>
                <a:cubicBezTo>
                  <a:pt x="273" y="289"/>
                  <a:pt x="293" y="268"/>
                  <a:pt x="293" y="242"/>
                </a:cubicBezTo>
                <a:cubicBezTo>
                  <a:pt x="293" y="238"/>
                  <a:pt x="292" y="235"/>
                  <a:pt x="292" y="231"/>
                </a:cubicBezTo>
                <a:cubicBezTo>
                  <a:pt x="306" y="219"/>
                  <a:pt x="315" y="201"/>
                  <a:pt x="315" y="180"/>
                </a:cubicBezTo>
                <a:cubicBezTo>
                  <a:pt x="315" y="158"/>
                  <a:pt x="304" y="138"/>
                  <a:pt x="287" y="126"/>
                </a:cubicBezTo>
                <a:cubicBezTo>
                  <a:pt x="291" y="118"/>
                  <a:pt x="293" y="110"/>
                  <a:pt x="293" y="102"/>
                </a:cubicBezTo>
                <a:cubicBezTo>
                  <a:pt x="293" y="74"/>
                  <a:pt x="273" y="52"/>
                  <a:pt x="248" y="46"/>
                </a:cubicBezTo>
                <a:cubicBezTo>
                  <a:pt x="248" y="46"/>
                  <a:pt x="248" y="46"/>
                  <a:pt x="248" y="45"/>
                </a:cubicBezTo>
                <a:cubicBezTo>
                  <a:pt x="248" y="20"/>
                  <a:pt x="228" y="0"/>
                  <a:pt x="203" y="0"/>
                </a:cubicBezTo>
                <a:cubicBezTo>
                  <a:pt x="178" y="0"/>
                  <a:pt x="158" y="20"/>
                  <a:pt x="158" y="45"/>
                </a:cubicBezTo>
                <a:cubicBezTo>
                  <a:pt x="158" y="293"/>
                  <a:pt x="158" y="293"/>
                  <a:pt x="158" y="293"/>
                </a:cubicBezTo>
                <a:moveTo>
                  <a:pt x="68" y="293"/>
                </a:moveTo>
                <a:cubicBezTo>
                  <a:pt x="90" y="293"/>
                  <a:pt x="90" y="293"/>
                  <a:pt x="90" y="293"/>
                </a:cubicBezTo>
                <a:moveTo>
                  <a:pt x="225" y="293"/>
                </a:moveTo>
                <a:cubicBezTo>
                  <a:pt x="248" y="293"/>
                  <a:pt x="248" y="293"/>
                  <a:pt x="248" y="293"/>
                </a:cubicBezTo>
                <a:moveTo>
                  <a:pt x="56" y="180"/>
                </a:moveTo>
                <a:cubicBezTo>
                  <a:pt x="68" y="180"/>
                  <a:pt x="68" y="180"/>
                  <a:pt x="68" y="180"/>
                </a:cubicBezTo>
                <a:cubicBezTo>
                  <a:pt x="80" y="180"/>
                  <a:pt x="90" y="190"/>
                  <a:pt x="90" y="203"/>
                </a:cubicBezTo>
                <a:cubicBezTo>
                  <a:pt x="90" y="203"/>
                  <a:pt x="90" y="203"/>
                  <a:pt x="90" y="203"/>
                </a:cubicBezTo>
                <a:cubicBezTo>
                  <a:pt x="90" y="215"/>
                  <a:pt x="100" y="225"/>
                  <a:pt x="113" y="225"/>
                </a:cubicBezTo>
                <a:cubicBezTo>
                  <a:pt x="158" y="225"/>
                  <a:pt x="158" y="225"/>
                  <a:pt x="158" y="225"/>
                </a:cubicBezTo>
                <a:cubicBezTo>
                  <a:pt x="203" y="225"/>
                  <a:pt x="203" y="225"/>
                  <a:pt x="203" y="225"/>
                </a:cubicBezTo>
                <a:cubicBezTo>
                  <a:pt x="215" y="225"/>
                  <a:pt x="225" y="215"/>
                  <a:pt x="225" y="203"/>
                </a:cubicBezTo>
                <a:cubicBezTo>
                  <a:pt x="225" y="203"/>
                  <a:pt x="225" y="203"/>
                  <a:pt x="225" y="203"/>
                </a:cubicBezTo>
                <a:cubicBezTo>
                  <a:pt x="225" y="190"/>
                  <a:pt x="235" y="180"/>
                  <a:pt x="248" y="180"/>
                </a:cubicBezTo>
                <a:cubicBezTo>
                  <a:pt x="259" y="180"/>
                  <a:pt x="259" y="180"/>
                  <a:pt x="259" y="180"/>
                </a:cubicBezTo>
                <a:moveTo>
                  <a:pt x="79" y="90"/>
                </a:moveTo>
                <a:cubicBezTo>
                  <a:pt x="90" y="90"/>
                  <a:pt x="90" y="90"/>
                  <a:pt x="90" y="90"/>
                </a:cubicBezTo>
                <a:cubicBezTo>
                  <a:pt x="103" y="90"/>
                  <a:pt x="113" y="100"/>
                  <a:pt x="113" y="113"/>
                </a:cubicBezTo>
                <a:cubicBezTo>
                  <a:pt x="113" y="113"/>
                  <a:pt x="113" y="113"/>
                  <a:pt x="113" y="113"/>
                </a:cubicBezTo>
                <a:cubicBezTo>
                  <a:pt x="113" y="125"/>
                  <a:pt x="123" y="135"/>
                  <a:pt x="135" y="135"/>
                </a:cubicBezTo>
                <a:cubicBezTo>
                  <a:pt x="180" y="135"/>
                  <a:pt x="180" y="135"/>
                  <a:pt x="180" y="135"/>
                </a:cubicBezTo>
                <a:cubicBezTo>
                  <a:pt x="193" y="135"/>
                  <a:pt x="203" y="125"/>
                  <a:pt x="203" y="113"/>
                </a:cubicBezTo>
                <a:cubicBezTo>
                  <a:pt x="203" y="113"/>
                  <a:pt x="203" y="113"/>
                  <a:pt x="203" y="113"/>
                </a:cubicBezTo>
                <a:cubicBezTo>
                  <a:pt x="203" y="100"/>
                  <a:pt x="213" y="90"/>
                  <a:pt x="225" y="90"/>
                </a:cubicBezTo>
                <a:cubicBezTo>
                  <a:pt x="236" y="90"/>
                  <a:pt x="236" y="90"/>
                  <a:pt x="236" y="90"/>
                </a:cubicBezTo>
                <a:moveTo>
                  <a:pt x="24" y="231"/>
                </a:moveTo>
                <a:cubicBezTo>
                  <a:pt x="36" y="242"/>
                  <a:pt x="51" y="248"/>
                  <a:pt x="68" y="248"/>
                </a:cubicBezTo>
                <a:moveTo>
                  <a:pt x="248" y="248"/>
                </a:moveTo>
                <a:cubicBezTo>
                  <a:pt x="265" y="248"/>
                  <a:pt x="280" y="242"/>
                  <a:pt x="292" y="231"/>
                </a:cubicBezTo>
                <a:moveTo>
                  <a:pt x="28" y="126"/>
                </a:moveTo>
                <a:cubicBezTo>
                  <a:pt x="73" y="126"/>
                  <a:pt x="73" y="126"/>
                  <a:pt x="73" y="126"/>
                </a:cubicBezTo>
                <a:moveTo>
                  <a:pt x="243" y="126"/>
                </a:moveTo>
                <a:cubicBezTo>
                  <a:pt x="288" y="126"/>
                  <a:pt x="288" y="126"/>
                  <a:pt x="288" y="126"/>
                </a:cubicBezTo>
                <a:moveTo>
                  <a:pt x="68" y="45"/>
                </a:moveTo>
                <a:cubicBezTo>
                  <a:pt x="101" y="45"/>
                  <a:pt x="101" y="45"/>
                  <a:pt x="101" y="45"/>
                </a:cubicBezTo>
                <a:moveTo>
                  <a:pt x="248" y="45"/>
                </a:moveTo>
                <a:cubicBezTo>
                  <a:pt x="214" y="45"/>
                  <a:pt x="214" y="45"/>
                  <a:pt x="214" y="45"/>
                </a:cubicBezTo>
                <a:moveTo>
                  <a:pt x="135" y="293"/>
                </a:moveTo>
                <a:cubicBezTo>
                  <a:pt x="180" y="293"/>
                  <a:pt x="180" y="293"/>
                  <a:pt x="180" y="293"/>
                </a:cubicBezTo>
                <a:moveTo>
                  <a:pt x="68" y="293"/>
                </a:moveTo>
                <a:cubicBezTo>
                  <a:pt x="68" y="304"/>
                  <a:pt x="68" y="304"/>
                  <a:pt x="68" y="304"/>
                </a:cubicBezTo>
                <a:cubicBezTo>
                  <a:pt x="68" y="323"/>
                  <a:pt x="83" y="338"/>
                  <a:pt x="101" y="338"/>
                </a:cubicBezTo>
                <a:cubicBezTo>
                  <a:pt x="135" y="338"/>
                  <a:pt x="135" y="338"/>
                  <a:pt x="135" y="338"/>
                </a:cubicBezTo>
                <a:cubicBezTo>
                  <a:pt x="148" y="338"/>
                  <a:pt x="158" y="328"/>
                  <a:pt x="158" y="315"/>
                </a:cubicBezTo>
                <a:cubicBezTo>
                  <a:pt x="158" y="293"/>
                  <a:pt x="158" y="293"/>
                  <a:pt x="158" y="293"/>
                </a:cubicBezTo>
                <a:moveTo>
                  <a:pt x="158" y="293"/>
                </a:moveTo>
                <a:cubicBezTo>
                  <a:pt x="158" y="315"/>
                  <a:pt x="158" y="315"/>
                  <a:pt x="158" y="315"/>
                </a:cubicBezTo>
                <a:cubicBezTo>
                  <a:pt x="158" y="328"/>
                  <a:pt x="168" y="338"/>
                  <a:pt x="180" y="338"/>
                </a:cubicBezTo>
                <a:cubicBezTo>
                  <a:pt x="214" y="338"/>
                  <a:pt x="214" y="338"/>
                  <a:pt x="214" y="338"/>
                </a:cubicBezTo>
                <a:cubicBezTo>
                  <a:pt x="233" y="338"/>
                  <a:pt x="248" y="323"/>
                  <a:pt x="248" y="304"/>
                </a:cubicBezTo>
                <a:cubicBezTo>
                  <a:pt x="248" y="293"/>
                  <a:pt x="248" y="293"/>
                  <a:pt x="248" y="293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192">
              <a:defRPr/>
            </a:pPr>
            <a:endParaRPr lang="en-US" sz="1765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A26D3B1-926A-448A-AE37-0EAB522EB047}"/>
              </a:ext>
            </a:extLst>
          </p:cNvPr>
          <p:cNvSpPr/>
          <p:nvPr/>
        </p:nvSpPr>
        <p:spPr bwMode="auto">
          <a:xfrm>
            <a:off x="787907" y="4285488"/>
            <a:ext cx="8461248" cy="975360"/>
          </a:xfrm>
          <a:prstGeom prst="rect">
            <a:avLst/>
          </a:prstGeom>
          <a:solidFill>
            <a:srgbClr val="32145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LIBRARIES</a:t>
            </a:r>
          </a:p>
        </p:txBody>
      </p:sp>
    </p:spTree>
    <p:extLst>
      <p:ext uri="{BB962C8B-B14F-4D97-AF65-F5344CB8AC3E}">
        <p14:creationId xmlns:p14="http://schemas.microsoft.com/office/powerpoint/2010/main" val="24888325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3" grpId="0" animBg="1"/>
      <p:bldP spid="28" grpId="0" animBg="1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6CF6B-F5D7-4EB2-BCB1-EB1BE8AB6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3.0 Themes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4FE15E-534A-42F8-B4D4-57D9203226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62301" y="4070026"/>
            <a:ext cx="2101827" cy="1107996"/>
          </a:xfrm>
        </p:spPr>
        <p:txBody>
          <a:bodyPr/>
          <a:lstStyle/>
          <a:p>
            <a:pPr algn="ctr"/>
            <a:r>
              <a:rPr lang="en-US" sz="2400" dirty="0"/>
              <a:t>Desktop Workloads </a:t>
            </a:r>
            <a:br>
              <a:rPr lang="en-US" sz="2400" dirty="0"/>
            </a:br>
            <a:r>
              <a:rPr lang="en-US" sz="2400" dirty="0"/>
              <a:t>&amp; UI Interop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6CCA75-B987-4C94-81CD-F4E075AAA8A7}"/>
              </a:ext>
            </a:extLst>
          </p:cNvPr>
          <p:cNvSpPr/>
          <p:nvPr/>
        </p:nvSpPr>
        <p:spPr bwMode="auto">
          <a:xfrm>
            <a:off x="1931988" y="1706880"/>
            <a:ext cx="1362457" cy="2048256"/>
          </a:xfrm>
          <a:prstGeom prst="rect">
            <a:avLst/>
          </a:prstGeom>
          <a:solidFill>
            <a:srgbClr val="00188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6E5500-E199-4D13-AFE4-27265CF2E18B}"/>
              </a:ext>
            </a:extLst>
          </p:cNvPr>
          <p:cNvSpPr txBox="1"/>
          <p:nvPr/>
        </p:nvSpPr>
        <p:spPr>
          <a:xfrm>
            <a:off x="2085188" y="2892084"/>
            <a:ext cx="10560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DESKTOP</a:t>
            </a:r>
          </a:p>
        </p:txBody>
      </p:sp>
      <p:sp>
        <p:nvSpPr>
          <p:cNvPr id="6" name="desktop" title="a desktop PC">
            <a:extLst>
              <a:ext uri="{FF2B5EF4-FFF2-40B4-BE49-F238E27FC236}">
                <a16:creationId xmlns:a16="http://schemas.microsoft.com/office/drawing/2014/main" id="{28EF852B-75D9-4D47-94E3-8EF8D792617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87909" y="2119538"/>
            <a:ext cx="650613" cy="639989"/>
          </a:xfrm>
          <a:custGeom>
            <a:avLst/>
            <a:gdLst>
              <a:gd name="T0" fmla="*/ 245 w 245"/>
              <a:gd name="T1" fmla="*/ 67 h 241"/>
              <a:gd name="T2" fmla="*/ 245 w 245"/>
              <a:gd name="T3" fmla="*/ 138 h 241"/>
              <a:gd name="T4" fmla="*/ 0 w 245"/>
              <a:gd name="T5" fmla="*/ 138 h 241"/>
              <a:gd name="T6" fmla="*/ 0 w 245"/>
              <a:gd name="T7" fmla="*/ 0 h 241"/>
              <a:gd name="T8" fmla="*/ 245 w 245"/>
              <a:gd name="T9" fmla="*/ 0 h 241"/>
              <a:gd name="T10" fmla="*/ 245 w 245"/>
              <a:gd name="T11" fmla="*/ 67 h 241"/>
              <a:gd name="T12" fmla="*/ 224 w 245"/>
              <a:gd name="T13" fmla="*/ 222 h 241"/>
              <a:gd name="T14" fmla="*/ 212 w 245"/>
              <a:gd name="T15" fmla="*/ 204 h 241"/>
              <a:gd name="T16" fmla="*/ 33 w 245"/>
              <a:gd name="T17" fmla="*/ 204 h 241"/>
              <a:gd name="T18" fmla="*/ 7 w 245"/>
              <a:gd name="T19" fmla="*/ 241 h 241"/>
              <a:gd name="T20" fmla="*/ 238 w 245"/>
              <a:gd name="T21" fmla="*/ 241 h 241"/>
              <a:gd name="T22" fmla="*/ 224 w 245"/>
              <a:gd name="T23" fmla="*/ 222 h 241"/>
              <a:gd name="T24" fmla="*/ 79 w 245"/>
              <a:gd name="T25" fmla="*/ 172 h 241"/>
              <a:gd name="T26" fmla="*/ 165 w 245"/>
              <a:gd name="T27" fmla="*/ 172 h 241"/>
              <a:gd name="T28" fmla="*/ 123 w 245"/>
              <a:gd name="T29" fmla="*/ 139 h 241"/>
              <a:gd name="T30" fmla="*/ 123 w 245"/>
              <a:gd name="T31" fmla="*/ 171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45" h="241">
                <a:moveTo>
                  <a:pt x="245" y="67"/>
                </a:moveTo>
                <a:lnTo>
                  <a:pt x="245" y="138"/>
                </a:lnTo>
                <a:lnTo>
                  <a:pt x="0" y="138"/>
                </a:lnTo>
                <a:lnTo>
                  <a:pt x="0" y="0"/>
                </a:lnTo>
                <a:lnTo>
                  <a:pt x="245" y="0"/>
                </a:lnTo>
                <a:lnTo>
                  <a:pt x="245" y="67"/>
                </a:lnTo>
                <a:moveTo>
                  <a:pt x="224" y="222"/>
                </a:moveTo>
                <a:lnTo>
                  <a:pt x="212" y="204"/>
                </a:lnTo>
                <a:lnTo>
                  <a:pt x="33" y="204"/>
                </a:lnTo>
                <a:lnTo>
                  <a:pt x="7" y="241"/>
                </a:lnTo>
                <a:lnTo>
                  <a:pt x="238" y="241"/>
                </a:lnTo>
                <a:lnTo>
                  <a:pt x="224" y="222"/>
                </a:lnTo>
                <a:moveTo>
                  <a:pt x="79" y="172"/>
                </a:moveTo>
                <a:lnTo>
                  <a:pt x="165" y="172"/>
                </a:lnTo>
                <a:moveTo>
                  <a:pt x="123" y="139"/>
                </a:moveTo>
                <a:lnTo>
                  <a:pt x="123" y="171"/>
                </a:lnTo>
              </a:path>
            </a:pathLst>
          </a:custGeom>
          <a:noFill/>
          <a:ln w="15875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192">
              <a:defRPr/>
            </a:pPr>
            <a:endParaRPr lang="en-US" sz="1765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10F22C-D948-4BF7-8D71-46B40A0BB988}"/>
              </a:ext>
            </a:extLst>
          </p:cNvPr>
          <p:cNvSpPr/>
          <p:nvPr/>
        </p:nvSpPr>
        <p:spPr bwMode="auto">
          <a:xfrm>
            <a:off x="5143279" y="1706880"/>
            <a:ext cx="1362457" cy="2048256"/>
          </a:xfrm>
          <a:prstGeom prst="rect">
            <a:avLst/>
          </a:prstGeom>
          <a:solidFill>
            <a:srgbClr val="00827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86B2A0-7286-4863-B54C-3DAE7FBA6953}"/>
              </a:ext>
            </a:extLst>
          </p:cNvPr>
          <p:cNvSpPr txBox="1"/>
          <p:nvPr/>
        </p:nvSpPr>
        <p:spPr>
          <a:xfrm>
            <a:off x="5647376" y="2892084"/>
            <a:ext cx="35426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IoT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51B399-4C92-4A03-9ED5-9997ADD2AA1D}"/>
              </a:ext>
            </a:extLst>
          </p:cNvPr>
          <p:cNvSpPr/>
          <p:nvPr/>
        </p:nvSpPr>
        <p:spPr bwMode="auto">
          <a:xfrm>
            <a:off x="8354571" y="1706880"/>
            <a:ext cx="1362457" cy="2048256"/>
          </a:xfrm>
          <a:prstGeom prst="rect">
            <a:avLst/>
          </a:prstGeom>
          <a:solidFill>
            <a:srgbClr val="E8112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99655-2B0C-4983-B4E0-6675A1CC59FB}"/>
              </a:ext>
            </a:extLst>
          </p:cNvPr>
          <p:cNvSpPr txBox="1"/>
          <p:nvPr/>
        </p:nvSpPr>
        <p:spPr>
          <a:xfrm>
            <a:off x="8918780" y="2892084"/>
            <a:ext cx="23403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AI</a:t>
            </a:r>
          </a:p>
        </p:txBody>
      </p:sp>
      <p:sp>
        <p:nvSpPr>
          <p:cNvPr id="11" name="IoT" title="Icon of five circles that all connect to a center circle">
            <a:extLst>
              <a:ext uri="{FF2B5EF4-FFF2-40B4-BE49-F238E27FC236}">
                <a16:creationId xmlns:a16="http://schemas.microsoft.com/office/drawing/2014/main" id="{751909F3-5E9B-4E47-AD67-3F3C7696A86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486176" y="2136263"/>
            <a:ext cx="638966" cy="639989"/>
          </a:xfrm>
          <a:custGeom>
            <a:avLst/>
            <a:gdLst>
              <a:gd name="T0" fmla="*/ 235 w 352"/>
              <a:gd name="T1" fmla="*/ 176 h 352"/>
              <a:gd name="T2" fmla="*/ 176 w 352"/>
              <a:gd name="T3" fmla="*/ 235 h 352"/>
              <a:gd name="T4" fmla="*/ 117 w 352"/>
              <a:gd name="T5" fmla="*/ 176 h 352"/>
              <a:gd name="T6" fmla="*/ 176 w 352"/>
              <a:gd name="T7" fmla="*/ 117 h 352"/>
              <a:gd name="T8" fmla="*/ 235 w 352"/>
              <a:gd name="T9" fmla="*/ 176 h 352"/>
              <a:gd name="T10" fmla="*/ 270 w 352"/>
              <a:gd name="T11" fmla="*/ 0 h 352"/>
              <a:gd name="T12" fmla="*/ 235 w 352"/>
              <a:gd name="T13" fmla="*/ 35 h 352"/>
              <a:gd name="T14" fmla="*/ 270 w 352"/>
              <a:gd name="T15" fmla="*/ 70 h 352"/>
              <a:gd name="T16" fmla="*/ 305 w 352"/>
              <a:gd name="T17" fmla="*/ 35 h 352"/>
              <a:gd name="T18" fmla="*/ 270 w 352"/>
              <a:gd name="T19" fmla="*/ 0 h 352"/>
              <a:gd name="T20" fmla="*/ 82 w 352"/>
              <a:gd name="T21" fmla="*/ 23 h 352"/>
              <a:gd name="T22" fmla="*/ 47 w 352"/>
              <a:gd name="T23" fmla="*/ 59 h 352"/>
              <a:gd name="T24" fmla="*/ 82 w 352"/>
              <a:gd name="T25" fmla="*/ 94 h 352"/>
              <a:gd name="T26" fmla="*/ 117 w 352"/>
              <a:gd name="T27" fmla="*/ 59 h 352"/>
              <a:gd name="T28" fmla="*/ 82 w 352"/>
              <a:gd name="T29" fmla="*/ 23 h 352"/>
              <a:gd name="T30" fmla="*/ 35 w 352"/>
              <a:gd name="T31" fmla="*/ 211 h 352"/>
              <a:gd name="T32" fmla="*/ 0 w 352"/>
              <a:gd name="T33" fmla="*/ 246 h 352"/>
              <a:gd name="T34" fmla="*/ 35 w 352"/>
              <a:gd name="T35" fmla="*/ 282 h 352"/>
              <a:gd name="T36" fmla="*/ 70 w 352"/>
              <a:gd name="T37" fmla="*/ 246 h 352"/>
              <a:gd name="T38" fmla="*/ 35 w 352"/>
              <a:gd name="T39" fmla="*/ 211 h 352"/>
              <a:gd name="T40" fmla="*/ 223 w 352"/>
              <a:gd name="T41" fmla="*/ 282 h 352"/>
              <a:gd name="T42" fmla="*/ 188 w 352"/>
              <a:gd name="T43" fmla="*/ 317 h 352"/>
              <a:gd name="T44" fmla="*/ 223 w 352"/>
              <a:gd name="T45" fmla="*/ 352 h 352"/>
              <a:gd name="T46" fmla="*/ 258 w 352"/>
              <a:gd name="T47" fmla="*/ 317 h 352"/>
              <a:gd name="T48" fmla="*/ 223 w 352"/>
              <a:gd name="T49" fmla="*/ 282 h 352"/>
              <a:gd name="T50" fmla="*/ 317 w 352"/>
              <a:gd name="T51" fmla="*/ 164 h 352"/>
              <a:gd name="T52" fmla="*/ 282 w 352"/>
              <a:gd name="T53" fmla="*/ 199 h 352"/>
              <a:gd name="T54" fmla="*/ 317 w 352"/>
              <a:gd name="T55" fmla="*/ 235 h 352"/>
              <a:gd name="T56" fmla="*/ 352 w 352"/>
              <a:gd name="T57" fmla="*/ 199 h 352"/>
              <a:gd name="T58" fmla="*/ 317 w 352"/>
              <a:gd name="T59" fmla="*/ 164 h 352"/>
              <a:gd name="T60" fmla="*/ 250 w 352"/>
              <a:gd name="T61" fmla="*/ 64 h 352"/>
              <a:gd name="T62" fmla="*/ 209 w 352"/>
              <a:gd name="T63" fmla="*/ 127 h 352"/>
              <a:gd name="T64" fmla="*/ 139 w 352"/>
              <a:gd name="T65" fmla="*/ 130 h 352"/>
              <a:gd name="T66" fmla="*/ 104 w 352"/>
              <a:gd name="T67" fmla="*/ 86 h 352"/>
              <a:gd name="T68" fmla="*/ 67 w 352"/>
              <a:gd name="T69" fmla="*/ 231 h 352"/>
              <a:gd name="T70" fmla="*/ 124 w 352"/>
              <a:gd name="T71" fmla="*/ 202 h 352"/>
              <a:gd name="T72" fmla="*/ 212 w 352"/>
              <a:gd name="T73" fmla="*/ 283 h 352"/>
              <a:gd name="T74" fmla="*/ 195 w 352"/>
              <a:gd name="T75" fmla="*/ 232 h 352"/>
              <a:gd name="T76" fmla="*/ 234 w 352"/>
              <a:gd name="T77" fmla="*/ 186 h 352"/>
              <a:gd name="T78" fmla="*/ 282 w 352"/>
              <a:gd name="T79" fmla="*/ 194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52" h="352">
                <a:moveTo>
                  <a:pt x="235" y="176"/>
                </a:moveTo>
                <a:cubicBezTo>
                  <a:pt x="235" y="208"/>
                  <a:pt x="208" y="235"/>
                  <a:pt x="176" y="235"/>
                </a:cubicBezTo>
                <a:cubicBezTo>
                  <a:pt x="144" y="235"/>
                  <a:pt x="117" y="208"/>
                  <a:pt x="117" y="176"/>
                </a:cubicBezTo>
                <a:cubicBezTo>
                  <a:pt x="117" y="144"/>
                  <a:pt x="144" y="117"/>
                  <a:pt x="176" y="117"/>
                </a:cubicBezTo>
                <a:cubicBezTo>
                  <a:pt x="208" y="117"/>
                  <a:pt x="235" y="144"/>
                  <a:pt x="235" y="176"/>
                </a:cubicBezTo>
                <a:close/>
                <a:moveTo>
                  <a:pt x="270" y="0"/>
                </a:moveTo>
                <a:cubicBezTo>
                  <a:pt x="250" y="0"/>
                  <a:pt x="235" y="16"/>
                  <a:pt x="235" y="35"/>
                </a:cubicBezTo>
                <a:cubicBezTo>
                  <a:pt x="235" y="55"/>
                  <a:pt x="250" y="70"/>
                  <a:pt x="270" y="70"/>
                </a:cubicBezTo>
                <a:cubicBezTo>
                  <a:pt x="289" y="70"/>
                  <a:pt x="305" y="55"/>
                  <a:pt x="305" y="35"/>
                </a:cubicBezTo>
                <a:cubicBezTo>
                  <a:pt x="305" y="16"/>
                  <a:pt x="289" y="0"/>
                  <a:pt x="270" y="0"/>
                </a:cubicBezTo>
                <a:close/>
                <a:moveTo>
                  <a:pt x="82" y="23"/>
                </a:moveTo>
                <a:cubicBezTo>
                  <a:pt x="63" y="23"/>
                  <a:pt x="47" y="39"/>
                  <a:pt x="47" y="59"/>
                </a:cubicBezTo>
                <a:cubicBezTo>
                  <a:pt x="47" y="78"/>
                  <a:pt x="63" y="94"/>
                  <a:pt x="82" y="94"/>
                </a:cubicBezTo>
                <a:cubicBezTo>
                  <a:pt x="102" y="94"/>
                  <a:pt x="117" y="78"/>
                  <a:pt x="117" y="59"/>
                </a:cubicBezTo>
                <a:cubicBezTo>
                  <a:pt x="117" y="39"/>
                  <a:pt x="102" y="23"/>
                  <a:pt x="82" y="23"/>
                </a:cubicBezTo>
                <a:close/>
                <a:moveTo>
                  <a:pt x="35" y="211"/>
                </a:moveTo>
                <a:cubicBezTo>
                  <a:pt x="16" y="211"/>
                  <a:pt x="0" y="227"/>
                  <a:pt x="0" y="246"/>
                </a:cubicBezTo>
                <a:cubicBezTo>
                  <a:pt x="0" y="266"/>
                  <a:pt x="16" y="282"/>
                  <a:pt x="35" y="282"/>
                </a:cubicBezTo>
                <a:cubicBezTo>
                  <a:pt x="55" y="282"/>
                  <a:pt x="70" y="266"/>
                  <a:pt x="70" y="246"/>
                </a:cubicBezTo>
                <a:cubicBezTo>
                  <a:pt x="70" y="227"/>
                  <a:pt x="55" y="211"/>
                  <a:pt x="35" y="211"/>
                </a:cubicBezTo>
                <a:close/>
                <a:moveTo>
                  <a:pt x="223" y="282"/>
                </a:moveTo>
                <a:cubicBezTo>
                  <a:pt x="203" y="282"/>
                  <a:pt x="188" y="297"/>
                  <a:pt x="188" y="317"/>
                </a:cubicBezTo>
                <a:cubicBezTo>
                  <a:pt x="188" y="336"/>
                  <a:pt x="203" y="352"/>
                  <a:pt x="223" y="352"/>
                </a:cubicBezTo>
                <a:cubicBezTo>
                  <a:pt x="242" y="352"/>
                  <a:pt x="258" y="336"/>
                  <a:pt x="258" y="317"/>
                </a:cubicBezTo>
                <a:cubicBezTo>
                  <a:pt x="258" y="297"/>
                  <a:pt x="242" y="282"/>
                  <a:pt x="223" y="282"/>
                </a:cubicBezTo>
                <a:close/>
                <a:moveTo>
                  <a:pt x="317" y="164"/>
                </a:moveTo>
                <a:cubicBezTo>
                  <a:pt x="297" y="164"/>
                  <a:pt x="282" y="180"/>
                  <a:pt x="282" y="199"/>
                </a:cubicBezTo>
                <a:cubicBezTo>
                  <a:pt x="282" y="219"/>
                  <a:pt x="297" y="235"/>
                  <a:pt x="317" y="235"/>
                </a:cubicBezTo>
                <a:cubicBezTo>
                  <a:pt x="336" y="235"/>
                  <a:pt x="352" y="219"/>
                  <a:pt x="352" y="199"/>
                </a:cubicBezTo>
                <a:cubicBezTo>
                  <a:pt x="352" y="180"/>
                  <a:pt x="336" y="164"/>
                  <a:pt x="317" y="164"/>
                </a:cubicBezTo>
                <a:close/>
                <a:moveTo>
                  <a:pt x="250" y="64"/>
                </a:moveTo>
                <a:cubicBezTo>
                  <a:pt x="209" y="127"/>
                  <a:pt x="209" y="127"/>
                  <a:pt x="209" y="127"/>
                </a:cubicBezTo>
                <a:moveTo>
                  <a:pt x="139" y="130"/>
                </a:moveTo>
                <a:cubicBezTo>
                  <a:pt x="104" y="86"/>
                  <a:pt x="104" y="86"/>
                  <a:pt x="104" y="86"/>
                </a:cubicBezTo>
                <a:moveTo>
                  <a:pt x="67" y="231"/>
                </a:moveTo>
                <a:cubicBezTo>
                  <a:pt x="124" y="202"/>
                  <a:pt x="124" y="202"/>
                  <a:pt x="124" y="202"/>
                </a:cubicBezTo>
                <a:moveTo>
                  <a:pt x="212" y="283"/>
                </a:moveTo>
                <a:cubicBezTo>
                  <a:pt x="195" y="232"/>
                  <a:pt x="195" y="232"/>
                  <a:pt x="195" y="232"/>
                </a:cubicBezTo>
                <a:moveTo>
                  <a:pt x="234" y="186"/>
                </a:moveTo>
                <a:cubicBezTo>
                  <a:pt x="282" y="194"/>
                  <a:pt x="282" y="194"/>
                  <a:pt x="282" y="194"/>
                </a:cubicBezTo>
              </a:path>
            </a:pathLst>
          </a:custGeom>
          <a:noFill/>
          <a:ln w="15875" cap="sq">
            <a:solidFill>
              <a:schemeClr val="bg1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192">
              <a:defRPr/>
            </a:pPr>
            <a:endParaRPr lang="en-US" sz="1765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  <p:sp>
        <p:nvSpPr>
          <p:cNvPr id="12" name="brain_3" title="Icon of a brain">
            <a:extLst>
              <a:ext uri="{FF2B5EF4-FFF2-40B4-BE49-F238E27FC236}">
                <a16:creationId xmlns:a16="http://schemas.microsoft.com/office/drawing/2014/main" id="{87482163-9F16-44AB-A190-FB8151D314D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738204" y="2119537"/>
            <a:ext cx="595189" cy="639989"/>
          </a:xfrm>
          <a:custGeom>
            <a:avLst/>
            <a:gdLst>
              <a:gd name="T0" fmla="*/ 68 w 315"/>
              <a:gd name="T1" fmla="*/ 292 h 338"/>
              <a:gd name="T2" fmla="*/ 24 w 315"/>
              <a:gd name="T3" fmla="*/ 231 h 338"/>
              <a:gd name="T4" fmla="*/ 28 w 315"/>
              <a:gd name="T5" fmla="*/ 126 h 338"/>
              <a:gd name="T6" fmla="*/ 68 w 315"/>
              <a:gd name="T7" fmla="*/ 46 h 338"/>
              <a:gd name="T8" fmla="*/ 113 w 315"/>
              <a:gd name="T9" fmla="*/ 0 h 338"/>
              <a:gd name="T10" fmla="*/ 158 w 315"/>
              <a:gd name="T11" fmla="*/ 293 h 338"/>
              <a:gd name="T12" fmla="*/ 248 w 315"/>
              <a:gd name="T13" fmla="*/ 292 h 338"/>
              <a:gd name="T14" fmla="*/ 292 w 315"/>
              <a:gd name="T15" fmla="*/ 231 h 338"/>
              <a:gd name="T16" fmla="*/ 287 w 315"/>
              <a:gd name="T17" fmla="*/ 126 h 338"/>
              <a:gd name="T18" fmla="*/ 248 w 315"/>
              <a:gd name="T19" fmla="*/ 46 h 338"/>
              <a:gd name="T20" fmla="*/ 203 w 315"/>
              <a:gd name="T21" fmla="*/ 0 h 338"/>
              <a:gd name="T22" fmla="*/ 158 w 315"/>
              <a:gd name="T23" fmla="*/ 293 h 338"/>
              <a:gd name="T24" fmla="*/ 90 w 315"/>
              <a:gd name="T25" fmla="*/ 293 h 338"/>
              <a:gd name="T26" fmla="*/ 248 w 315"/>
              <a:gd name="T27" fmla="*/ 293 h 338"/>
              <a:gd name="T28" fmla="*/ 68 w 315"/>
              <a:gd name="T29" fmla="*/ 180 h 338"/>
              <a:gd name="T30" fmla="*/ 90 w 315"/>
              <a:gd name="T31" fmla="*/ 203 h 338"/>
              <a:gd name="T32" fmla="*/ 158 w 315"/>
              <a:gd name="T33" fmla="*/ 225 h 338"/>
              <a:gd name="T34" fmla="*/ 225 w 315"/>
              <a:gd name="T35" fmla="*/ 203 h 338"/>
              <a:gd name="T36" fmla="*/ 248 w 315"/>
              <a:gd name="T37" fmla="*/ 180 h 338"/>
              <a:gd name="T38" fmla="*/ 79 w 315"/>
              <a:gd name="T39" fmla="*/ 90 h 338"/>
              <a:gd name="T40" fmla="*/ 113 w 315"/>
              <a:gd name="T41" fmla="*/ 113 h 338"/>
              <a:gd name="T42" fmla="*/ 135 w 315"/>
              <a:gd name="T43" fmla="*/ 135 h 338"/>
              <a:gd name="T44" fmla="*/ 203 w 315"/>
              <a:gd name="T45" fmla="*/ 113 h 338"/>
              <a:gd name="T46" fmla="*/ 225 w 315"/>
              <a:gd name="T47" fmla="*/ 90 h 338"/>
              <a:gd name="T48" fmla="*/ 24 w 315"/>
              <a:gd name="T49" fmla="*/ 231 h 338"/>
              <a:gd name="T50" fmla="*/ 248 w 315"/>
              <a:gd name="T51" fmla="*/ 248 h 338"/>
              <a:gd name="T52" fmla="*/ 28 w 315"/>
              <a:gd name="T53" fmla="*/ 126 h 338"/>
              <a:gd name="T54" fmla="*/ 243 w 315"/>
              <a:gd name="T55" fmla="*/ 126 h 338"/>
              <a:gd name="T56" fmla="*/ 68 w 315"/>
              <a:gd name="T57" fmla="*/ 45 h 338"/>
              <a:gd name="T58" fmla="*/ 248 w 315"/>
              <a:gd name="T59" fmla="*/ 45 h 338"/>
              <a:gd name="T60" fmla="*/ 135 w 315"/>
              <a:gd name="T61" fmla="*/ 293 h 338"/>
              <a:gd name="T62" fmla="*/ 68 w 315"/>
              <a:gd name="T63" fmla="*/ 293 h 338"/>
              <a:gd name="T64" fmla="*/ 101 w 315"/>
              <a:gd name="T65" fmla="*/ 338 h 338"/>
              <a:gd name="T66" fmla="*/ 158 w 315"/>
              <a:gd name="T67" fmla="*/ 315 h 338"/>
              <a:gd name="T68" fmla="*/ 158 w 315"/>
              <a:gd name="T69" fmla="*/ 293 h 338"/>
              <a:gd name="T70" fmla="*/ 180 w 315"/>
              <a:gd name="T71" fmla="*/ 338 h 338"/>
              <a:gd name="T72" fmla="*/ 248 w 315"/>
              <a:gd name="T73" fmla="*/ 304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15" h="338">
                <a:moveTo>
                  <a:pt x="68" y="293"/>
                </a:moveTo>
                <a:cubicBezTo>
                  <a:pt x="68" y="293"/>
                  <a:pt x="68" y="292"/>
                  <a:pt x="68" y="292"/>
                </a:cubicBezTo>
                <a:cubicBezTo>
                  <a:pt x="42" y="289"/>
                  <a:pt x="23" y="268"/>
                  <a:pt x="23" y="242"/>
                </a:cubicBezTo>
                <a:cubicBezTo>
                  <a:pt x="23" y="238"/>
                  <a:pt x="23" y="235"/>
                  <a:pt x="24" y="231"/>
                </a:cubicBezTo>
                <a:cubicBezTo>
                  <a:pt x="10" y="219"/>
                  <a:pt x="0" y="201"/>
                  <a:pt x="0" y="180"/>
                </a:cubicBezTo>
                <a:cubicBezTo>
                  <a:pt x="0" y="158"/>
                  <a:pt x="11" y="138"/>
                  <a:pt x="28" y="126"/>
                </a:cubicBezTo>
                <a:cubicBezTo>
                  <a:pt x="25" y="118"/>
                  <a:pt x="23" y="110"/>
                  <a:pt x="23" y="102"/>
                </a:cubicBezTo>
                <a:cubicBezTo>
                  <a:pt x="23" y="74"/>
                  <a:pt x="42" y="52"/>
                  <a:pt x="68" y="46"/>
                </a:cubicBezTo>
                <a:cubicBezTo>
                  <a:pt x="68" y="46"/>
                  <a:pt x="68" y="46"/>
                  <a:pt x="68" y="45"/>
                </a:cubicBezTo>
                <a:cubicBezTo>
                  <a:pt x="68" y="20"/>
                  <a:pt x="88" y="0"/>
                  <a:pt x="113" y="0"/>
                </a:cubicBezTo>
                <a:cubicBezTo>
                  <a:pt x="138" y="0"/>
                  <a:pt x="158" y="20"/>
                  <a:pt x="158" y="45"/>
                </a:cubicBezTo>
                <a:cubicBezTo>
                  <a:pt x="158" y="293"/>
                  <a:pt x="158" y="293"/>
                  <a:pt x="158" y="293"/>
                </a:cubicBezTo>
                <a:moveTo>
                  <a:pt x="248" y="293"/>
                </a:moveTo>
                <a:cubicBezTo>
                  <a:pt x="248" y="293"/>
                  <a:pt x="248" y="292"/>
                  <a:pt x="248" y="292"/>
                </a:cubicBezTo>
                <a:cubicBezTo>
                  <a:pt x="273" y="289"/>
                  <a:pt x="293" y="268"/>
                  <a:pt x="293" y="242"/>
                </a:cubicBezTo>
                <a:cubicBezTo>
                  <a:pt x="293" y="238"/>
                  <a:pt x="292" y="235"/>
                  <a:pt x="292" y="231"/>
                </a:cubicBezTo>
                <a:cubicBezTo>
                  <a:pt x="306" y="219"/>
                  <a:pt x="315" y="201"/>
                  <a:pt x="315" y="180"/>
                </a:cubicBezTo>
                <a:cubicBezTo>
                  <a:pt x="315" y="158"/>
                  <a:pt x="304" y="138"/>
                  <a:pt x="287" y="126"/>
                </a:cubicBezTo>
                <a:cubicBezTo>
                  <a:pt x="291" y="118"/>
                  <a:pt x="293" y="110"/>
                  <a:pt x="293" y="102"/>
                </a:cubicBezTo>
                <a:cubicBezTo>
                  <a:pt x="293" y="74"/>
                  <a:pt x="273" y="52"/>
                  <a:pt x="248" y="46"/>
                </a:cubicBezTo>
                <a:cubicBezTo>
                  <a:pt x="248" y="46"/>
                  <a:pt x="248" y="46"/>
                  <a:pt x="248" y="45"/>
                </a:cubicBezTo>
                <a:cubicBezTo>
                  <a:pt x="248" y="20"/>
                  <a:pt x="228" y="0"/>
                  <a:pt x="203" y="0"/>
                </a:cubicBezTo>
                <a:cubicBezTo>
                  <a:pt x="178" y="0"/>
                  <a:pt x="158" y="20"/>
                  <a:pt x="158" y="45"/>
                </a:cubicBezTo>
                <a:cubicBezTo>
                  <a:pt x="158" y="293"/>
                  <a:pt x="158" y="293"/>
                  <a:pt x="158" y="293"/>
                </a:cubicBezTo>
                <a:moveTo>
                  <a:pt x="68" y="293"/>
                </a:moveTo>
                <a:cubicBezTo>
                  <a:pt x="90" y="293"/>
                  <a:pt x="90" y="293"/>
                  <a:pt x="90" y="293"/>
                </a:cubicBezTo>
                <a:moveTo>
                  <a:pt x="225" y="293"/>
                </a:moveTo>
                <a:cubicBezTo>
                  <a:pt x="248" y="293"/>
                  <a:pt x="248" y="293"/>
                  <a:pt x="248" y="293"/>
                </a:cubicBezTo>
                <a:moveTo>
                  <a:pt x="56" y="180"/>
                </a:moveTo>
                <a:cubicBezTo>
                  <a:pt x="68" y="180"/>
                  <a:pt x="68" y="180"/>
                  <a:pt x="68" y="180"/>
                </a:cubicBezTo>
                <a:cubicBezTo>
                  <a:pt x="80" y="180"/>
                  <a:pt x="90" y="190"/>
                  <a:pt x="90" y="203"/>
                </a:cubicBezTo>
                <a:cubicBezTo>
                  <a:pt x="90" y="203"/>
                  <a:pt x="90" y="203"/>
                  <a:pt x="90" y="203"/>
                </a:cubicBezTo>
                <a:cubicBezTo>
                  <a:pt x="90" y="215"/>
                  <a:pt x="100" y="225"/>
                  <a:pt x="113" y="225"/>
                </a:cubicBezTo>
                <a:cubicBezTo>
                  <a:pt x="158" y="225"/>
                  <a:pt x="158" y="225"/>
                  <a:pt x="158" y="225"/>
                </a:cubicBezTo>
                <a:cubicBezTo>
                  <a:pt x="203" y="225"/>
                  <a:pt x="203" y="225"/>
                  <a:pt x="203" y="225"/>
                </a:cubicBezTo>
                <a:cubicBezTo>
                  <a:pt x="215" y="225"/>
                  <a:pt x="225" y="215"/>
                  <a:pt x="225" y="203"/>
                </a:cubicBezTo>
                <a:cubicBezTo>
                  <a:pt x="225" y="203"/>
                  <a:pt x="225" y="203"/>
                  <a:pt x="225" y="203"/>
                </a:cubicBezTo>
                <a:cubicBezTo>
                  <a:pt x="225" y="190"/>
                  <a:pt x="235" y="180"/>
                  <a:pt x="248" y="180"/>
                </a:cubicBezTo>
                <a:cubicBezTo>
                  <a:pt x="259" y="180"/>
                  <a:pt x="259" y="180"/>
                  <a:pt x="259" y="180"/>
                </a:cubicBezTo>
                <a:moveTo>
                  <a:pt x="79" y="90"/>
                </a:moveTo>
                <a:cubicBezTo>
                  <a:pt x="90" y="90"/>
                  <a:pt x="90" y="90"/>
                  <a:pt x="90" y="90"/>
                </a:cubicBezTo>
                <a:cubicBezTo>
                  <a:pt x="103" y="90"/>
                  <a:pt x="113" y="100"/>
                  <a:pt x="113" y="113"/>
                </a:cubicBezTo>
                <a:cubicBezTo>
                  <a:pt x="113" y="113"/>
                  <a:pt x="113" y="113"/>
                  <a:pt x="113" y="113"/>
                </a:cubicBezTo>
                <a:cubicBezTo>
                  <a:pt x="113" y="125"/>
                  <a:pt x="123" y="135"/>
                  <a:pt x="135" y="135"/>
                </a:cubicBezTo>
                <a:cubicBezTo>
                  <a:pt x="180" y="135"/>
                  <a:pt x="180" y="135"/>
                  <a:pt x="180" y="135"/>
                </a:cubicBezTo>
                <a:cubicBezTo>
                  <a:pt x="193" y="135"/>
                  <a:pt x="203" y="125"/>
                  <a:pt x="203" y="113"/>
                </a:cubicBezTo>
                <a:cubicBezTo>
                  <a:pt x="203" y="113"/>
                  <a:pt x="203" y="113"/>
                  <a:pt x="203" y="113"/>
                </a:cubicBezTo>
                <a:cubicBezTo>
                  <a:pt x="203" y="100"/>
                  <a:pt x="213" y="90"/>
                  <a:pt x="225" y="90"/>
                </a:cubicBezTo>
                <a:cubicBezTo>
                  <a:pt x="236" y="90"/>
                  <a:pt x="236" y="90"/>
                  <a:pt x="236" y="90"/>
                </a:cubicBezTo>
                <a:moveTo>
                  <a:pt x="24" y="231"/>
                </a:moveTo>
                <a:cubicBezTo>
                  <a:pt x="36" y="242"/>
                  <a:pt x="51" y="248"/>
                  <a:pt x="68" y="248"/>
                </a:cubicBezTo>
                <a:moveTo>
                  <a:pt x="248" y="248"/>
                </a:moveTo>
                <a:cubicBezTo>
                  <a:pt x="265" y="248"/>
                  <a:pt x="280" y="242"/>
                  <a:pt x="292" y="231"/>
                </a:cubicBezTo>
                <a:moveTo>
                  <a:pt x="28" y="126"/>
                </a:moveTo>
                <a:cubicBezTo>
                  <a:pt x="73" y="126"/>
                  <a:pt x="73" y="126"/>
                  <a:pt x="73" y="126"/>
                </a:cubicBezTo>
                <a:moveTo>
                  <a:pt x="243" y="126"/>
                </a:moveTo>
                <a:cubicBezTo>
                  <a:pt x="288" y="126"/>
                  <a:pt x="288" y="126"/>
                  <a:pt x="288" y="126"/>
                </a:cubicBezTo>
                <a:moveTo>
                  <a:pt x="68" y="45"/>
                </a:moveTo>
                <a:cubicBezTo>
                  <a:pt x="101" y="45"/>
                  <a:pt x="101" y="45"/>
                  <a:pt x="101" y="45"/>
                </a:cubicBezTo>
                <a:moveTo>
                  <a:pt x="248" y="45"/>
                </a:moveTo>
                <a:cubicBezTo>
                  <a:pt x="214" y="45"/>
                  <a:pt x="214" y="45"/>
                  <a:pt x="214" y="45"/>
                </a:cubicBezTo>
                <a:moveTo>
                  <a:pt x="135" y="293"/>
                </a:moveTo>
                <a:cubicBezTo>
                  <a:pt x="180" y="293"/>
                  <a:pt x="180" y="293"/>
                  <a:pt x="180" y="293"/>
                </a:cubicBezTo>
                <a:moveTo>
                  <a:pt x="68" y="293"/>
                </a:moveTo>
                <a:cubicBezTo>
                  <a:pt x="68" y="304"/>
                  <a:pt x="68" y="304"/>
                  <a:pt x="68" y="304"/>
                </a:cubicBezTo>
                <a:cubicBezTo>
                  <a:pt x="68" y="323"/>
                  <a:pt x="83" y="338"/>
                  <a:pt x="101" y="338"/>
                </a:cubicBezTo>
                <a:cubicBezTo>
                  <a:pt x="135" y="338"/>
                  <a:pt x="135" y="338"/>
                  <a:pt x="135" y="338"/>
                </a:cubicBezTo>
                <a:cubicBezTo>
                  <a:pt x="148" y="338"/>
                  <a:pt x="158" y="328"/>
                  <a:pt x="158" y="315"/>
                </a:cubicBezTo>
                <a:cubicBezTo>
                  <a:pt x="158" y="293"/>
                  <a:pt x="158" y="293"/>
                  <a:pt x="158" y="293"/>
                </a:cubicBezTo>
                <a:moveTo>
                  <a:pt x="158" y="293"/>
                </a:moveTo>
                <a:cubicBezTo>
                  <a:pt x="158" y="315"/>
                  <a:pt x="158" y="315"/>
                  <a:pt x="158" y="315"/>
                </a:cubicBezTo>
                <a:cubicBezTo>
                  <a:pt x="158" y="328"/>
                  <a:pt x="168" y="338"/>
                  <a:pt x="180" y="338"/>
                </a:cubicBezTo>
                <a:cubicBezTo>
                  <a:pt x="214" y="338"/>
                  <a:pt x="214" y="338"/>
                  <a:pt x="214" y="338"/>
                </a:cubicBezTo>
                <a:cubicBezTo>
                  <a:pt x="233" y="338"/>
                  <a:pt x="248" y="323"/>
                  <a:pt x="248" y="304"/>
                </a:cubicBezTo>
                <a:cubicBezTo>
                  <a:pt x="248" y="293"/>
                  <a:pt x="248" y="293"/>
                  <a:pt x="248" y="293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192">
              <a:defRPr/>
            </a:pPr>
            <a:endParaRPr lang="en-US" sz="1765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38AB822-F9F2-4144-99F1-D2EBAD1C9CF9}"/>
              </a:ext>
            </a:extLst>
          </p:cNvPr>
          <p:cNvSpPr txBox="1">
            <a:spLocks/>
          </p:cNvSpPr>
          <p:nvPr/>
        </p:nvSpPr>
        <p:spPr>
          <a:xfrm>
            <a:off x="4572324" y="4107314"/>
            <a:ext cx="246667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Artificial Intelligence &amp; Machine Learning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650A4DB-D996-4245-B4E4-9B8A374CA46E}"/>
              </a:ext>
            </a:extLst>
          </p:cNvPr>
          <p:cNvSpPr txBox="1">
            <a:spLocks/>
          </p:cNvSpPr>
          <p:nvPr/>
        </p:nvSpPr>
        <p:spPr>
          <a:xfrm>
            <a:off x="7802463" y="4070026"/>
            <a:ext cx="246667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Web App Development Productivity</a:t>
            </a:r>
          </a:p>
        </p:txBody>
      </p:sp>
    </p:spTree>
    <p:extLst>
      <p:ext uri="{BB962C8B-B14F-4D97-AF65-F5344CB8AC3E}">
        <p14:creationId xmlns:p14="http://schemas.microsoft.com/office/powerpoint/2010/main" val="40165588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9FF3C-4A38-49B0-BBDD-BEA9ED96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&amp; Desktop Development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7B5409-F7A9-44B7-8813-D0E95A12CE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507831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IMPROVEMENTS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UI Framework Enhancements</a:t>
            </a:r>
          </a:p>
          <a:p>
            <a:pPr marL="712788" lvl="1" indent="-457200">
              <a:buFont typeface="Arial" panose="020B0604020202020204" pitchFamily="34" charset="0"/>
              <a:buChar char="•"/>
            </a:pPr>
            <a:r>
              <a:rPr lang="en-US" dirty="0"/>
              <a:t>XAML Islands – WinForms &amp; WPF can host UWP (touch)</a:t>
            </a:r>
          </a:p>
          <a:p>
            <a:pPr marL="712788" lvl="1" indent="-457200">
              <a:buFont typeface="Arial" panose="020B0604020202020204" pitchFamily="34" charset="0"/>
              <a:buChar char="•"/>
            </a:pPr>
            <a:r>
              <a:rPr lang="en-US" dirty="0"/>
              <a:t>XAML Controls – WinForms &amp; WPF browser and media UWP controls</a:t>
            </a:r>
          </a:p>
          <a:p>
            <a:pPr marL="712788" lvl="1" indent="-457200">
              <a:buFont typeface="Arial" panose="020B0604020202020204" pitchFamily="34" charset="0"/>
              <a:buChar char="•"/>
            </a:pPr>
            <a:r>
              <a:rPr lang="en-US" dirty="0"/>
              <a:t>High DPI fixes for WinForms (4K-8K monitors)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Access to all Windows 10 APIs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Also available in .NET Framework 4.8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9C6FEA-B67C-448D-A313-DD67E2D79A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372409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BENEFITS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Deployment Flexibility</a:t>
            </a:r>
          </a:p>
          <a:p>
            <a:pPr marL="712788" lvl="1" indent="-457200">
              <a:buFont typeface="Arial" panose="020B0604020202020204" pitchFamily="34" charset="0"/>
              <a:buChar char="•"/>
            </a:pPr>
            <a:r>
              <a:rPr lang="en-US" dirty="0"/>
              <a:t>Side-by-side support</a:t>
            </a:r>
          </a:p>
          <a:p>
            <a:pPr marL="712788" lvl="1" indent="-457200">
              <a:buFont typeface="Arial" panose="020B0604020202020204" pitchFamily="34" charset="0"/>
              <a:buChar char="•"/>
            </a:pPr>
            <a:r>
              <a:rPr lang="en-US" dirty="0"/>
              <a:t>Machine global or app local framework</a:t>
            </a:r>
          </a:p>
          <a:p>
            <a:pPr marL="712788" lvl="1" indent="-457200">
              <a:buFont typeface="Arial" panose="020B0604020202020204" pitchFamily="34" charset="0"/>
              <a:buChar char="•"/>
            </a:pPr>
            <a:r>
              <a:rPr lang="en-US" dirty="0"/>
              <a:t>Self-contained EXEs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Core runtime and API improvements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Performance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D2F8CB-78DE-40B7-82E8-6845A84EBD1F}"/>
              </a:ext>
            </a:extLst>
          </p:cNvPr>
          <p:cNvSpPr/>
          <p:nvPr/>
        </p:nvSpPr>
        <p:spPr bwMode="auto">
          <a:xfrm>
            <a:off x="10829543" y="0"/>
            <a:ext cx="1362457" cy="2048256"/>
          </a:xfrm>
          <a:prstGeom prst="rect">
            <a:avLst/>
          </a:prstGeom>
          <a:solidFill>
            <a:srgbClr val="00188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5B8AB6-80DE-433C-A32C-F30D5A20F72C}"/>
              </a:ext>
            </a:extLst>
          </p:cNvPr>
          <p:cNvSpPr txBox="1"/>
          <p:nvPr/>
        </p:nvSpPr>
        <p:spPr>
          <a:xfrm>
            <a:off x="10982743" y="1185204"/>
            <a:ext cx="10560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DESKTOP</a:t>
            </a:r>
          </a:p>
        </p:txBody>
      </p:sp>
      <p:sp>
        <p:nvSpPr>
          <p:cNvPr id="11" name="desktop" title="a desktop PC">
            <a:extLst>
              <a:ext uri="{FF2B5EF4-FFF2-40B4-BE49-F238E27FC236}">
                <a16:creationId xmlns:a16="http://schemas.microsoft.com/office/drawing/2014/main" id="{BE48CAB2-8642-46BE-8D25-698C1B90339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185464" y="412658"/>
            <a:ext cx="650613" cy="639989"/>
          </a:xfrm>
          <a:custGeom>
            <a:avLst/>
            <a:gdLst>
              <a:gd name="T0" fmla="*/ 245 w 245"/>
              <a:gd name="T1" fmla="*/ 67 h 241"/>
              <a:gd name="T2" fmla="*/ 245 w 245"/>
              <a:gd name="T3" fmla="*/ 138 h 241"/>
              <a:gd name="T4" fmla="*/ 0 w 245"/>
              <a:gd name="T5" fmla="*/ 138 h 241"/>
              <a:gd name="T6" fmla="*/ 0 w 245"/>
              <a:gd name="T7" fmla="*/ 0 h 241"/>
              <a:gd name="T8" fmla="*/ 245 w 245"/>
              <a:gd name="T9" fmla="*/ 0 h 241"/>
              <a:gd name="T10" fmla="*/ 245 w 245"/>
              <a:gd name="T11" fmla="*/ 67 h 241"/>
              <a:gd name="T12" fmla="*/ 224 w 245"/>
              <a:gd name="T13" fmla="*/ 222 h 241"/>
              <a:gd name="T14" fmla="*/ 212 w 245"/>
              <a:gd name="T15" fmla="*/ 204 h 241"/>
              <a:gd name="T16" fmla="*/ 33 w 245"/>
              <a:gd name="T17" fmla="*/ 204 h 241"/>
              <a:gd name="T18" fmla="*/ 7 w 245"/>
              <a:gd name="T19" fmla="*/ 241 h 241"/>
              <a:gd name="T20" fmla="*/ 238 w 245"/>
              <a:gd name="T21" fmla="*/ 241 h 241"/>
              <a:gd name="T22" fmla="*/ 224 w 245"/>
              <a:gd name="T23" fmla="*/ 222 h 241"/>
              <a:gd name="T24" fmla="*/ 79 w 245"/>
              <a:gd name="T25" fmla="*/ 172 h 241"/>
              <a:gd name="T26" fmla="*/ 165 w 245"/>
              <a:gd name="T27" fmla="*/ 172 h 241"/>
              <a:gd name="T28" fmla="*/ 123 w 245"/>
              <a:gd name="T29" fmla="*/ 139 h 241"/>
              <a:gd name="T30" fmla="*/ 123 w 245"/>
              <a:gd name="T31" fmla="*/ 171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45" h="241">
                <a:moveTo>
                  <a:pt x="245" y="67"/>
                </a:moveTo>
                <a:lnTo>
                  <a:pt x="245" y="138"/>
                </a:lnTo>
                <a:lnTo>
                  <a:pt x="0" y="138"/>
                </a:lnTo>
                <a:lnTo>
                  <a:pt x="0" y="0"/>
                </a:lnTo>
                <a:lnTo>
                  <a:pt x="245" y="0"/>
                </a:lnTo>
                <a:lnTo>
                  <a:pt x="245" y="67"/>
                </a:lnTo>
                <a:moveTo>
                  <a:pt x="224" y="222"/>
                </a:moveTo>
                <a:lnTo>
                  <a:pt x="212" y="204"/>
                </a:lnTo>
                <a:lnTo>
                  <a:pt x="33" y="204"/>
                </a:lnTo>
                <a:lnTo>
                  <a:pt x="7" y="241"/>
                </a:lnTo>
                <a:lnTo>
                  <a:pt x="238" y="241"/>
                </a:lnTo>
                <a:lnTo>
                  <a:pt x="224" y="222"/>
                </a:lnTo>
                <a:moveTo>
                  <a:pt x="79" y="172"/>
                </a:moveTo>
                <a:lnTo>
                  <a:pt x="165" y="172"/>
                </a:lnTo>
                <a:moveTo>
                  <a:pt x="123" y="139"/>
                </a:moveTo>
                <a:lnTo>
                  <a:pt x="123" y="171"/>
                </a:lnTo>
              </a:path>
            </a:pathLst>
          </a:custGeom>
          <a:noFill/>
          <a:ln w="15875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192">
              <a:defRPr/>
            </a:pPr>
            <a:endParaRPr lang="en-US" sz="1765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9934643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WHITE TEMPLATE">
  <a:themeElements>
    <a:clrScheme name="Visual Studio 2019 Launch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C2D91"/>
      </a:accent1>
      <a:accent2>
        <a:srgbClr val="0078D4"/>
      </a:accent2>
      <a:accent3>
        <a:srgbClr val="00BCF2"/>
      </a:accent3>
      <a:accent4>
        <a:srgbClr val="BAD80A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isualStudio2019Launch_Template_V5.potx  -  Read-Only" id="{8289B86D-382D-439D-9183-E50C24CDB5E8}" vid="{7408C3BA-214E-41A7-BC21-4B4DACFE7B97}"/>
    </a:ext>
  </a:extLst>
</a:theme>
</file>

<file path=ppt/theme/theme2.xml><?xml version="1.0" encoding="utf-8"?>
<a:theme xmlns:a="http://schemas.openxmlformats.org/drawingml/2006/main" name="SOFT BLACK TEMPLATE">
  <a:themeElements>
    <a:clrScheme name="Visual Studio 2019 Launch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C2D91"/>
      </a:accent1>
      <a:accent2>
        <a:srgbClr val="0078D4"/>
      </a:accent2>
      <a:accent3>
        <a:srgbClr val="00BCF2"/>
      </a:accent3>
      <a:accent4>
        <a:srgbClr val="BAD80A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isualStudio2019Launch_Template_V5.potx  -  Read-Only" id="{8289B86D-382D-439D-9183-E50C24CDB5E8}" vid="{600237FF-E8D1-4737-8ACC-3DC5BC8267B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9FAF4CD5AD2F4B99B5B2414089ABF7" ma:contentTypeVersion="12" ma:contentTypeDescription="Create a new document." ma:contentTypeScope="" ma:versionID="230db19e8b17ba2810ea93624333db7c">
  <xsd:schema xmlns:xsd="http://www.w3.org/2001/XMLSchema" xmlns:xs="http://www.w3.org/2001/XMLSchema" xmlns:p="http://schemas.microsoft.com/office/2006/metadata/properties" xmlns:ns2="dcf5ddc1-fb1d-440f-849a-6450bddbaed7" xmlns:ns3="965de625-df5b-42e9-a277-2113da4f1195" targetNamespace="http://schemas.microsoft.com/office/2006/metadata/properties" ma:root="true" ma:fieldsID="dca6bc5695fb6c44cc6989902b88d8c5" ns2:_="" ns3:_="">
    <xsd:import namespace="dcf5ddc1-fb1d-440f-849a-6450bddbaed7"/>
    <xsd:import namespace="965de625-df5b-42e9-a277-2113da4f119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f5ddc1-fb1d-440f-849a-6450bddbaed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5de625-df5b-42e9-a277-2113da4f11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965de625-df5b-42e9-a277-2113da4f1195"/>
    <ds:schemaRef ds:uri="http://schemas.microsoft.com/office/infopath/2007/PartnerControls"/>
    <ds:schemaRef ds:uri="dcf5ddc1-fb1d-440f-849a-6450bddbaed7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CD8681F-3394-459F-BDB4-E6A41BDB1F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f5ddc1-fb1d-440f-849a-6450bddbaed7"/>
    <ds:schemaRef ds:uri="965de625-df5b-42e9-a277-2113da4f11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VisualStudio2019Launch_Template_V5</Template>
  <TotalTime>9048</TotalTime>
  <Words>1617</Words>
  <Application>Microsoft Macintosh PowerPoint</Application>
  <PresentationFormat>Widescreen</PresentationFormat>
  <Paragraphs>354</Paragraphs>
  <Slides>20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Consolas</vt:lpstr>
      <vt:lpstr>Lucida Console</vt:lpstr>
      <vt:lpstr>Segoe UI</vt:lpstr>
      <vt:lpstr>Segoe UI Light</vt:lpstr>
      <vt:lpstr>Segoe UI Semibold</vt:lpstr>
      <vt:lpstr>Segoe UI Semilight</vt:lpstr>
      <vt:lpstr>Wingdings</vt:lpstr>
      <vt:lpstr>WHITE TEMPLATE</vt:lpstr>
      <vt:lpstr>SOFT BLACK TEMPLATE</vt:lpstr>
      <vt:lpstr>What’s Coming with .NET Core 3.0</vt:lpstr>
      <vt:lpstr>.NET: Your platform for building anything</vt:lpstr>
      <vt:lpstr>.NET Core 2.2 included with Visual Studio 2019 </vt:lpstr>
      <vt:lpstr>.NET Core 3 Preview Available</vt:lpstr>
      <vt:lpstr>.NET open source</vt:lpstr>
      <vt:lpstr>.NET Core 1 &amp; 2</vt:lpstr>
      <vt:lpstr>.NET Core 3</vt:lpstr>
      <vt:lpstr>.NET Core 3.0 Themes</vt:lpstr>
      <vt:lpstr>.NET Core &amp; Desktop Development</vt:lpstr>
      <vt:lpstr>C# 8.0</vt:lpstr>
      <vt:lpstr>C# 8.0</vt:lpstr>
      <vt:lpstr>C# 8.0</vt:lpstr>
      <vt:lpstr>C# 8.0</vt:lpstr>
      <vt:lpstr>C# 8.0</vt:lpstr>
      <vt:lpstr>C# 8.0</vt:lpstr>
      <vt:lpstr>.NET Standard 2.1</vt:lpstr>
      <vt:lpstr>ASP.NET Core 3.0</vt:lpstr>
      <vt:lpstr>ASP.NET Core 3.0 Razor Components (fka Blazor)</vt:lpstr>
      <vt:lpstr>.NET Core 3.0 Call To Action </vt:lpstr>
      <vt:lpstr>Thank You!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amazing web apps with .NET Core</dc:title>
  <dc:subject>Visual Studio 2019 Launch</dc:subject>
  <dc:creator>Daniel Roth</dc:creator>
  <cp:keywords/>
  <dc:description/>
  <cp:lastModifiedBy>Scott Dockendorf</cp:lastModifiedBy>
  <cp:revision>18</cp:revision>
  <dcterms:created xsi:type="dcterms:W3CDTF">2019-03-27T22:04:00Z</dcterms:created>
  <dcterms:modified xsi:type="dcterms:W3CDTF">2019-05-09T09:40:27Z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0x010100BD9FAF4CD5AD2F4B99B5B2414089ABF7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